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698" r:id="rId1"/>
  </p:sldMasterIdLst>
  <p:notesMasterIdLst>
    <p:notesMasterId r:id="rId47"/>
  </p:notesMasterIdLst>
  <p:sldIdLst>
    <p:sldId id="271" r:id="rId2"/>
    <p:sldId id="272" r:id="rId3"/>
    <p:sldId id="277" r:id="rId4"/>
    <p:sldId id="273" r:id="rId5"/>
    <p:sldId id="276" r:id="rId6"/>
    <p:sldId id="274" r:id="rId7"/>
    <p:sldId id="275" r:id="rId8"/>
    <p:sldId id="742" r:id="rId9"/>
    <p:sldId id="490" r:id="rId10"/>
    <p:sldId id="491" r:id="rId11"/>
    <p:sldId id="743" r:id="rId12"/>
    <p:sldId id="744" r:id="rId13"/>
    <p:sldId id="611" r:id="rId14"/>
    <p:sldId id="752" r:id="rId15"/>
    <p:sldId id="751" r:id="rId16"/>
    <p:sldId id="719" r:id="rId17"/>
    <p:sldId id="718" r:id="rId18"/>
    <p:sldId id="492" r:id="rId19"/>
    <p:sldId id="753" r:id="rId20"/>
    <p:sldId id="754" r:id="rId21"/>
    <p:sldId id="757" r:id="rId22"/>
    <p:sldId id="758" r:id="rId23"/>
    <p:sldId id="759" r:id="rId24"/>
    <p:sldId id="760" r:id="rId25"/>
    <p:sldId id="722" r:id="rId26"/>
    <p:sldId id="609" r:id="rId27"/>
    <p:sldId id="715" r:id="rId28"/>
    <p:sldId id="761" r:id="rId29"/>
    <p:sldId id="724" r:id="rId30"/>
    <p:sldId id="762" r:id="rId31"/>
    <p:sldId id="748" r:id="rId32"/>
    <p:sldId id="766" r:id="rId33"/>
    <p:sldId id="767" r:id="rId34"/>
    <p:sldId id="727" r:id="rId35"/>
    <p:sldId id="764" r:id="rId36"/>
    <p:sldId id="765" r:id="rId37"/>
    <p:sldId id="729" r:id="rId38"/>
    <p:sldId id="731" r:id="rId39"/>
    <p:sldId id="732" r:id="rId40"/>
    <p:sldId id="739" r:id="rId41"/>
    <p:sldId id="740" r:id="rId42"/>
    <p:sldId id="768" r:id="rId43"/>
    <p:sldId id="769" r:id="rId44"/>
    <p:sldId id="513" r:id="rId45"/>
    <p:sldId id="741" r:id="rId4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06"/>
    <p:restoredTop sz="94715"/>
  </p:normalViewPr>
  <p:slideViewPr>
    <p:cSldViewPr snapToGrid="0" snapToObjects="1">
      <p:cViewPr varScale="1">
        <p:scale>
          <a:sx n="93" d="100"/>
          <a:sy n="93" d="100"/>
        </p:scale>
        <p:origin x="248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r-Latn-R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F4F6CA-FEF0-024F-85B3-E16625053968}" type="datetimeFigureOut">
              <a:rPr lang="sr-Latn-RS" smtClean="0"/>
              <a:t>13.2.24.</a:t>
            </a:fld>
            <a:endParaRPr lang="sr-Latn-R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r-Latn-R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B445AD-0499-A541-BCAB-F71CF3204BCC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221504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B445AD-0499-A541-BCAB-F71CF3204BCC}" type="slidenum">
              <a:rPr lang="sr-Latn-RS" smtClean="0"/>
              <a:t>10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92385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BCB1A-005D-CF47-8F03-7953A643167F}" type="datetimeFigureOut">
              <a:rPr lang="sr-Latn-RS" smtClean="0"/>
              <a:t>13.2.24.</a:t>
            </a:fld>
            <a:endParaRPr lang="sr-Latn-R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1CAF1-CA34-CA45-B433-EB266B56EB29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7416171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BCB1A-005D-CF47-8F03-7953A643167F}" type="datetimeFigureOut">
              <a:rPr lang="sr-Latn-RS" smtClean="0"/>
              <a:t>13.2.24.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1CAF1-CA34-CA45-B433-EB266B56EB29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086999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BCB1A-005D-CF47-8F03-7953A643167F}" type="datetimeFigureOut">
              <a:rPr lang="sr-Latn-RS" smtClean="0"/>
              <a:t>13.2.24.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1CAF1-CA34-CA45-B433-EB266B56EB29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428099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BCB1A-005D-CF47-8F03-7953A643167F}" type="datetimeFigureOut">
              <a:rPr lang="sr-Latn-RS" smtClean="0"/>
              <a:t>13.2.24.</a:t>
            </a:fld>
            <a:endParaRPr lang="sr-Latn-R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1CAF1-CA34-CA45-B433-EB266B56EB29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73623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BCB1A-005D-CF47-8F03-7953A643167F}" type="datetimeFigureOut">
              <a:rPr lang="sr-Latn-RS" smtClean="0"/>
              <a:t>13.2.24.</a:t>
            </a:fld>
            <a:endParaRPr lang="sr-Latn-R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1CAF1-CA34-CA45-B433-EB266B56EB29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1418596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BCB1A-005D-CF47-8F03-7953A643167F}" type="datetimeFigureOut">
              <a:rPr lang="sr-Latn-RS" smtClean="0"/>
              <a:t>13.2.24.</a:t>
            </a:fld>
            <a:endParaRPr lang="sr-Latn-R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1CAF1-CA34-CA45-B433-EB266B56EB29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795459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BCB1A-005D-CF47-8F03-7953A643167F}" type="datetimeFigureOut">
              <a:rPr lang="sr-Latn-RS" smtClean="0"/>
              <a:t>13.2.24.</a:t>
            </a:fld>
            <a:endParaRPr lang="sr-Latn-R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1CAF1-CA34-CA45-B433-EB266B56EB29}" type="slidenum">
              <a:rPr lang="sr-Latn-RS" smtClean="0"/>
              <a:t>‹#›</a:t>
            </a:fld>
            <a:endParaRPr lang="sr-Latn-R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5415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BCB1A-005D-CF47-8F03-7953A643167F}" type="datetimeFigureOut">
              <a:rPr lang="sr-Latn-RS" smtClean="0"/>
              <a:t>13.2.24.</a:t>
            </a:fld>
            <a:endParaRPr lang="sr-Latn-R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1CAF1-CA34-CA45-B433-EB266B56EB29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19090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BCB1A-005D-CF47-8F03-7953A643167F}" type="datetimeFigureOut">
              <a:rPr lang="sr-Latn-RS" smtClean="0"/>
              <a:t>13.2.24.</a:t>
            </a:fld>
            <a:endParaRPr lang="sr-Latn-R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1CAF1-CA34-CA45-B433-EB266B56EB29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668733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BCB1A-005D-CF47-8F03-7953A643167F}" type="datetimeFigureOut">
              <a:rPr lang="sr-Latn-RS" smtClean="0"/>
              <a:t>13.2.24.</a:t>
            </a:fld>
            <a:endParaRPr lang="sr-Latn-R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sr-Latn-R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1CAF1-CA34-CA45-B433-EB266B56EB29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438855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7A9BCB1A-005D-CF47-8F03-7953A643167F}" type="datetimeFigureOut">
              <a:rPr lang="sr-Latn-RS" smtClean="0"/>
              <a:t>13.2.24.</a:t>
            </a:fld>
            <a:endParaRPr lang="sr-Latn-R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sr-Latn-R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1CAF1-CA34-CA45-B433-EB266B56EB29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22302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7A9BCB1A-005D-CF47-8F03-7953A643167F}" type="datetimeFigureOut">
              <a:rPr lang="sr-Latn-RS" smtClean="0"/>
              <a:t>13.2.24.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E051CAF1-CA34-CA45-B433-EB266B56EB29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854399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99" r:id="rId1"/>
    <p:sldLayoutId id="2147484700" r:id="rId2"/>
    <p:sldLayoutId id="2147484701" r:id="rId3"/>
    <p:sldLayoutId id="2147484702" r:id="rId4"/>
    <p:sldLayoutId id="2147484703" r:id="rId5"/>
    <p:sldLayoutId id="2147484704" r:id="rId6"/>
    <p:sldLayoutId id="2147484705" r:id="rId7"/>
    <p:sldLayoutId id="2147484706" r:id="rId8"/>
    <p:sldLayoutId id="2147484707" r:id="rId9"/>
    <p:sldLayoutId id="2147484708" r:id="rId10"/>
    <p:sldLayoutId id="2147484709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tif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tiff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tif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tiff"/><Relationship Id="rId2" Type="http://schemas.openxmlformats.org/officeDocument/2006/relationships/image" Target="../media/image38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tiff"/><Relationship Id="rId5" Type="http://schemas.openxmlformats.org/officeDocument/2006/relationships/image" Target="../media/image41.png"/><Relationship Id="rId4" Type="http://schemas.openxmlformats.org/officeDocument/2006/relationships/image" Target="../media/image40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iff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tif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tif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tiff"/><Relationship Id="rId2" Type="http://schemas.openxmlformats.org/officeDocument/2006/relationships/image" Target="../media/image46.tif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tiff"/><Relationship Id="rId2" Type="http://schemas.openxmlformats.org/officeDocument/2006/relationships/image" Target="../media/image50.tif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tiff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tiff"/><Relationship Id="rId2" Type="http://schemas.openxmlformats.org/officeDocument/2006/relationships/image" Target="../media/image62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DC35F5-D6BD-3A4A-AF81-94F22270B8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0200" y="1574800"/>
            <a:ext cx="9880600" cy="2457864"/>
          </a:xfrm>
        </p:spPr>
        <p:txBody>
          <a:bodyPr>
            <a:normAutofit/>
          </a:bodyPr>
          <a:lstStyle/>
          <a:p>
            <a:r>
              <a:rPr lang="sr-Latn-RS" b="1" dirty="0" err="1"/>
              <a:t>Epigenetics</a:t>
            </a:r>
            <a:r>
              <a:rPr lang="sr-Latn-RS" b="1" dirty="0"/>
              <a:t>.</a:t>
            </a:r>
            <a:br>
              <a:rPr lang="sr-Latn-RS" b="1" dirty="0"/>
            </a:br>
            <a:r>
              <a:rPr lang="sr-Latn-RS" b="1" dirty="0" err="1"/>
              <a:t>Types</a:t>
            </a:r>
            <a:r>
              <a:rPr lang="sr-Latn-RS" b="1" dirty="0"/>
              <a:t> </a:t>
            </a:r>
            <a:r>
              <a:rPr lang="sr-Latn-RS" b="1" dirty="0" err="1"/>
              <a:t>of</a:t>
            </a:r>
            <a:r>
              <a:rPr lang="sr-Latn-RS" b="1" dirty="0"/>
              <a:t> </a:t>
            </a:r>
            <a:r>
              <a:rPr lang="sr-Latn-RS" b="1" dirty="0" err="1"/>
              <a:t>stem</a:t>
            </a:r>
            <a:r>
              <a:rPr lang="sr-Latn-RS" b="1" dirty="0"/>
              <a:t> </a:t>
            </a:r>
            <a:r>
              <a:rPr lang="sr-Latn-RS" b="1" dirty="0" err="1"/>
              <a:t>cells</a:t>
            </a:r>
            <a:r>
              <a:rPr lang="sr-Latn-RS" b="1" dirty="0"/>
              <a:t> </a:t>
            </a:r>
            <a:r>
              <a:rPr lang="sr-Latn-RS" b="1" dirty="0" err="1"/>
              <a:t>and</a:t>
            </a:r>
            <a:r>
              <a:rPr lang="sr-Latn-RS" b="1" dirty="0"/>
              <a:t> </a:t>
            </a:r>
            <a:r>
              <a:rPr lang="sr-Latn-RS" b="1" dirty="0" err="1"/>
              <a:t>their</a:t>
            </a:r>
            <a:br>
              <a:rPr lang="sr-Latn-RS" b="1" dirty="0"/>
            </a:br>
            <a:r>
              <a:rPr lang="sr-Latn-RS" b="1" dirty="0" err="1"/>
              <a:t>application</a:t>
            </a:r>
            <a:r>
              <a:rPr lang="sr-Latn-RS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560457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5308E-CCD8-144A-9ADD-2A02FD724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9083" y="716123"/>
            <a:ext cx="7729728" cy="1188720"/>
          </a:xfrm>
        </p:spPr>
        <p:txBody>
          <a:bodyPr>
            <a:normAutofit/>
          </a:bodyPr>
          <a:lstStyle/>
          <a:p>
            <a:r>
              <a:rPr lang="sr-Latn-RS" b="1" dirty="0" err="1"/>
              <a:t>Embryonic</a:t>
            </a:r>
            <a:r>
              <a:rPr lang="sr-Latn-RS" b="1" dirty="0"/>
              <a:t> </a:t>
            </a:r>
            <a:r>
              <a:rPr lang="sr-Latn-RS" b="1" dirty="0" err="1"/>
              <a:t>stem</a:t>
            </a:r>
            <a:r>
              <a:rPr lang="sr-Latn-RS" b="1" dirty="0"/>
              <a:t> </a:t>
            </a:r>
            <a:r>
              <a:rPr lang="sr-Latn-RS" b="1" dirty="0" err="1"/>
              <a:t>cells</a:t>
            </a:r>
            <a:r>
              <a:rPr lang="sr-Latn-RS" b="1" dirty="0"/>
              <a:t> (</a:t>
            </a:r>
            <a:r>
              <a:rPr lang="sr-Latn-RS" b="1" dirty="0" err="1"/>
              <a:t>ESc</a:t>
            </a:r>
            <a:r>
              <a:rPr lang="sr-Latn-RS" b="1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A3F104-0D68-E948-A60A-624875BA7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94908" y="2148605"/>
            <a:ext cx="6949795" cy="3519705"/>
          </a:xfrm>
        </p:spPr>
        <p:txBody>
          <a:bodyPr>
            <a:normAutofit/>
          </a:bodyPr>
          <a:lstStyle/>
          <a:p>
            <a:r>
              <a:rPr lang="en-US" dirty="0"/>
              <a:t>derived from the inner cell mass of the pre-implantation embryos </a:t>
            </a:r>
          </a:p>
          <a:p>
            <a:r>
              <a:rPr lang="en-US" dirty="0"/>
              <a:t>normal karyotype, self-renewal, extensive proliferation, high levels of telomerase activity, and the ability to be frozen and thawed</a:t>
            </a:r>
          </a:p>
          <a:p>
            <a:endParaRPr lang="en-US" dirty="0"/>
          </a:p>
        </p:txBody>
      </p:sp>
      <p:pic>
        <p:nvPicPr>
          <p:cNvPr id="10" name="Content Placeholder 3">
            <a:extLst>
              <a:ext uri="{FF2B5EF4-FFF2-40B4-BE49-F238E27FC236}">
                <a16:creationId xmlns:a16="http://schemas.microsoft.com/office/drawing/2014/main" id="{83E81BB9-7A0C-0D47-9218-F8CEB673A71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860"/>
          <a:stretch/>
        </p:blipFill>
        <p:spPr>
          <a:xfrm>
            <a:off x="6921305" y="3418930"/>
            <a:ext cx="3300866" cy="343907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4116F2B-3039-2B40-8C7A-1D6DCC7B2C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4908" y="3418930"/>
            <a:ext cx="4143580" cy="3239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5197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B5F102-A0AE-5343-98EF-4330C675E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 err="1"/>
              <a:t>methods</a:t>
            </a:r>
            <a:r>
              <a:rPr lang="sr-Latn-RS" b="1" dirty="0"/>
              <a:t> </a:t>
            </a:r>
            <a:r>
              <a:rPr lang="sr-Latn-RS" b="1" dirty="0" err="1"/>
              <a:t>for</a:t>
            </a:r>
            <a:r>
              <a:rPr lang="sr-Latn-RS" b="1" dirty="0"/>
              <a:t> </a:t>
            </a:r>
            <a:r>
              <a:rPr lang="sr-Latn-RS" b="1" dirty="0" err="1"/>
              <a:t>isolating</a:t>
            </a:r>
            <a:r>
              <a:rPr lang="sr-Latn-RS" b="1" dirty="0"/>
              <a:t> </a:t>
            </a:r>
            <a:r>
              <a:rPr lang="sr-Latn-RS" b="1" dirty="0" err="1"/>
              <a:t>ESC</a:t>
            </a:r>
            <a:r>
              <a:rPr lang="sr-Latn-RS" b="1" cap="none" dirty="0" err="1"/>
              <a:t>s</a:t>
            </a:r>
            <a:r>
              <a:rPr lang="sr-Latn-RS" b="1" dirty="0"/>
              <a:t> from: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66E031-1E27-8A47-A0E8-92BEDD1D3F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blastocyst</a:t>
            </a:r>
            <a:r>
              <a:rPr lang="sr-Latn-RS" dirty="0"/>
              <a:t> </a:t>
            </a:r>
            <a:r>
              <a:rPr lang="sr-Latn-RS" dirty="0" err="1"/>
              <a:t>inner</a:t>
            </a:r>
            <a:r>
              <a:rPr lang="sr-Latn-RS" dirty="0"/>
              <a:t> </a:t>
            </a:r>
            <a:r>
              <a:rPr lang="sr-Latn-RS" dirty="0" err="1"/>
              <a:t>cell</a:t>
            </a:r>
            <a:r>
              <a:rPr lang="sr-Latn-RS" dirty="0"/>
              <a:t> </a:t>
            </a:r>
            <a:r>
              <a:rPr lang="sr-Latn-RS" dirty="0" err="1"/>
              <a:t>mass</a:t>
            </a:r>
            <a:endParaRPr lang="sr-Latn-RS" dirty="0"/>
          </a:p>
          <a:p>
            <a:r>
              <a:rPr lang="sr-Latn-RS" dirty="0" err="1"/>
              <a:t>individual</a:t>
            </a:r>
            <a:r>
              <a:rPr lang="sr-Latn-RS" dirty="0"/>
              <a:t> </a:t>
            </a:r>
            <a:r>
              <a:rPr lang="sr-Latn-RS" dirty="0" err="1"/>
              <a:t>blastomeres</a:t>
            </a:r>
            <a:endParaRPr lang="sr-Latn-RS" dirty="0"/>
          </a:p>
          <a:p>
            <a:r>
              <a:rPr lang="sr-Latn-RS" dirty="0"/>
              <a:t>morula</a:t>
            </a:r>
          </a:p>
          <a:p>
            <a:r>
              <a:rPr lang="sr-Latn-RS" dirty="0" err="1"/>
              <a:t>parthenogenetic</a:t>
            </a:r>
            <a:r>
              <a:rPr lang="sr-Latn-RS" dirty="0"/>
              <a:t> </a:t>
            </a:r>
            <a:r>
              <a:rPr lang="sr-Latn-RS" dirty="0" err="1"/>
              <a:t>embryos</a:t>
            </a:r>
            <a:endParaRPr lang="sr-Latn-RS" dirty="0"/>
          </a:p>
          <a:p>
            <a:r>
              <a:rPr lang="sr-Latn-RS" dirty="0" err="1"/>
              <a:t>embryos</a:t>
            </a:r>
            <a:r>
              <a:rPr lang="sr-Latn-RS" dirty="0"/>
              <a:t> </a:t>
            </a:r>
            <a:r>
              <a:rPr lang="sr-Latn-RS" dirty="0" err="1"/>
              <a:t>with</a:t>
            </a:r>
            <a:r>
              <a:rPr lang="sr-Latn-RS" dirty="0"/>
              <a:t> </a:t>
            </a:r>
            <a:r>
              <a:rPr lang="sr-Latn-RS" dirty="0" err="1"/>
              <a:t>developmental</a:t>
            </a:r>
            <a:r>
              <a:rPr lang="sr-Latn-RS" dirty="0"/>
              <a:t> </a:t>
            </a:r>
            <a:r>
              <a:rPr lang="sr-Latn-RS" dirty="0" err="1"/>
              <a:t>arrest</a:t>
            </a:r>
            <a:endParaRPr lang="sr-Latn-RS" dirty="0"/>
          </a:p>
          <a:p>
            <a:r>
              <a:rPr lang="sr-Latn-RS" dirty="0" err="1"/>
              <a:t>embryos</a:t>
            </a:r>
            <a:r>
              <a:rPr lang="sr-Latn-RS" dirty="0"/>
              <a:t> </a:t>
            </a:r>
            <a:r>
              <a:rPr lang="sr-Latn-RS" dirty="0" err="1"/>
              <a:t>created</a:t>
            </a:r>
            <a:r>
              <a:rPr lang="sr-Latn-RS" dirty="0"/>
              <a:t> </a:t>
            </a:r>
            <a:r>
              <a:rPr lang="sr-Latn-RS" dirty="0" err="1"/>
              <a:t>after</a:t>
            </a:r>
            <a:r>
              <a:rPr lang="sr-Latn-RS" dirty="0"/>
              <a:t> </a:t>
            </a:r>
            <a:r>
              <a:rPr lang="sr-Latn-RS" dirty="0" err="1"/>
              <a:t>nuclear</a:t>
            </a:r>
            <a:r>
              <a:rPr lang="sr-Latn-RS" dirty="0"/>
              <a:t> transfer</a:t>
            </a:r>
          </a:p>
        </p:txBody>
      </p:sp>
    </p:spTree>
    <p:extLst>
      <p:ext uri="{BB962C8B-B14F-4D97-AF65-F5344CB8AC3E}">
        <p14:creationId xmlns:p14="http://schemas.microsoft.com/office/powerpoint/2010/main" val="16772285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827456-D9E8-A643-ADCD-CDCDAE672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 err="1"/>
              <a:t>ESC</a:t>
            </a:r>
            <a:r>
              <a:rPr lang="sr-Latn-RS" b="1" cap="none" dirty="0" err="1"/>
              <a:t>s</a:t>
            </a:r>
            <a:r>
              <a:rPr lang="sr-Latn-RS" b="1" dirty="0"/>
              <a:t> </a:t>
            </a:r>
            <a:r>
              <a:rPr lang="sr-Latn-RS" b="1" dirty="0" err="1"/>
              <a:t>isolation</a:t>
            </a:r>
            <a:endParaRPr lang="sr-Latn-R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AEF255-2AA1-8546-A1D1-76B997FA6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 err="1"/>
              <a:t>They</a:t>
            </a:r>
            <a:r>
              <a:rPr lang="sr-Latn-RS" dirty="0"/>
              <a:t> are </a:t>
            </a:r>
            <a:r>
              <a:rPr lang="sr-Latn-RS" dirty="0" err="1"/>
              <a:t>usually</a:t>
            </a:r>
            <a:r>
              <a:rPr lang="sr-Latn-RS" dirty="0"/>
              <a:t> </a:t>
            </a:r>
            <a:r>
              <a:rPr lang="sr-Latn-RS" dirty="0" err="1"/>
              <a:t>obtained</a:t>
            </a:r>
            <a:r>
              <a:rPr lang="sr-Latn-RS" dirty="0"/>
              <a:t> from </a:t>
            </a:r>
            <a:r>
              <a:rPr lang="sr-Latn-RS" dirty="0" err="1"/>
              <a:t>embryos</a:t>
            </a:r>
            <a:r>
              <a:rPr lang="sr-Latn-RS" dirty="0"/>
              <a:t> </a:t>
            </a:r>
            <a:r>
              <a:rPr lang="sr-Latn-RS" dirty="0" err="1"/>
              <a:t>that</a:t>
            </a:r>
            <a:r>
              <a:rPr lang="sr-Latn-RS" dirty="0"/>
              <a:t> </a:t>
            </a:r>
            <a:r>
              <a:rPr lang="sr-Latn-RS" dirty="0" err="1"/>
              <a:t>remain</a:t>
            </a:r>
            <a:r>
              <a:rPr lang="sr-Latn-RS" dirty="0"/>
              <a:t> in </a:t>
            </a:r>
            <a:r>
              <a:rPr lang="sr-Latn-RS" dirty="0" err="1"/>
              <a:t>excess</a:t>
            </a:r>
            <a:r>
              <a:rPr lang="sr-Latn-RS" dirty="0"/>
              <a:t> </a:t>
            </a:r>
            <a:r>
              <a:rPr lang="sr-Latn-RS" dirty="0" err="1"/>
              <a:t>during</a:t>
            </a:r>
            <a:r>
              <a:rPr lang="sr-Latn-RS" dirty="0"/>
              <a:t> in </a:t>
            </a:r>
            <a:r>
              <a:rPr lang="sr-Latn-RS" dirty="0" err="1"/>
              <a:t>vitro</a:t>
            </a:r>
            <a:r>
              <a:rPr lang="sr-Latn-RS" dirty="0"/>
              <a:t> </a:t>
            </a:r>
            <a:r>
              <a:rPr lang="sr-Latn-RS" dirty="0" err="1"/>
              <a:t>fertilization</a:t>
            </a:r>
            <a:r>
              <a:rPr lang="sr-Latn-RS" dirty="0"/>
              <a:t>.</a:t>
            </a:r>
          </a:p>
          <a:p>
            <a:endParaRPr lang="sr-Latn-RS" dirty="0"/>
          </a:p>
          <a:p>
            <a:r>
              <a:rPr lang="sr-Latn-RS" dirty="0"/>
              <a:t>A </a:t>
            </a:r>
            <a:r>
              <a:rPr lang="sr-Latn-RS" dirty="0" err="1"/>
              <a:t>normal</a:t>
            </a:r>
            <a:r>
              <a:rPr lang="sr-Latn-RS" dirty="0"/>
              <a:t> human </a:t>
            </a:r>
            <a:r>
              <a:rPr lang="sr-Latn-RS" dirty="0" err="1"/>
              <a:t>blastocyst</a:t>
            </a:r>
            <a:r>
              <a:rPr lang="sr-Latn-RS" dirty="0"/>
              <a:t> on </a:t>
            </a:r>
            <a:r>
              <a:rPr lang="sr-Latn-RS" dirty="0" err="1"/>
              <a:t>day</a:t>
            </a:r>
            <a:r>
              <a:rPr lang="sr-Latn-RS" dirty="0"/>
              <a:t> </a:t>
            </a:r>
            <a:r>
              <a:rPr lang="sr-Latn-RS" dirty="0" err="1"/>
              <a:t>five</a:t>
            </a:r>
            <a:r>
              <a:rPr lang="sr-Latn-RS" dirty="0"/>
              <a:t> </a:t>
            </a:r>
            <a:r>
              <a:rPr lang="sr-Latn-RS" dirty="0" err="1"/>
              <a:t>consists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200 to 250 </a:t>
            </a:r>
            <a:r>
              <a:rPr lang="sr-Latn-RS" dirty="0" err="1"/>
              <a:t>cells</a:t>
            </a:r>
            <a:r>
              <a:rPr lang="sr-Latn-RS" dirty="0"/>
              <a:t>, most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them</a:t>
            </a:r>
            <a:r>
              <a:rPr lang="sr-Latn-RS" dirty="0"/>
              <a:t> </a:t>
            </a:r>
            <a:r>
              <a:rPr lang="sr-Latn-RS" dirty="0" err="1"/>
              <a:t>constituting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trophoectoderm</a:t>
            </a:r>
            <a:r>
              <a:rPr lang="sr-Latn-RS" dirty="0"/>
              <a:t>. </a:t>
            </a:r>
            <a:r>
              <a:rPr lang="sr-Latn-RS" dirty="0" err="1"/>
              <a:t>Microsurgically</a:t>
            </a:r>
            <a:r>
              <a:rPr lang="sr-Latn-RS" dirty="0"/>
              <a:t> </a:t>
            </a:r>
            <a:r>
              <a:rPr lang="sr-Latn-RS" dirty="0" err="1"/>
              <a:t>or</a:t>
            </a:r>
            <a:r>
              <a:rPr lang="sr-Latn-RS" dirty="0"/>
              <a:t> </a:t>
            </a:r>
            <a:r>
              <a:rPr lang="sr-Latn-RS" dirty="0" err="1"/>
              <a:t>immunosurgically</a:t>
            </a:r>
            <a:r>
              <a:rPr lang="sr-Latn-RS" dirty="0"/>
              <a:t>,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trophoectoderm</a:t>
            </a:r>
            <a:r>
              <a:rPr lang="sr-Latn-RS" dirty="0"/>
              <a:t> is </a:t>
            </a:r>
            <a:r>
              <a:rPr lang="sr-Latn-RS" dirty="0" err="1"/>
              <a:t>removed</a:t>
            </a:r>
            <a:r>
              <a:rPr lang="sr-Latn-RS" dirty="0"/>
              <a:t>, </a:t>
            </a:r>
            <a:r>
              <a:rPr lang="sr-Latn-RS" dirty="0" err="1"/>
              <a:t>thereby</a:t>
            </a:r>
            <a:r>
              <a:rPr lang="sr-Latn-RS" dirty="0"/>
              <a:t> </a:t>
            </a:r>
            <a:r>
              <a:rPr lang="sr-Latn-RS" dirty="0" err="1"/>
              <a:t>releasing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inner</a:t>
            </a:r>
            <a:r>
              <a:rPr lang="sr-Latn-RS" dirty="0"/>
              <a:t> </a:t>
            </a:r>
            <a:r>
              <a:rPr lang="sr-Latn-RS" dirty="0" err="1"/>
              <a:t>cell</a:t>
            </a:r>
            <a:r>
              <a:rPr lang="sr-Latn-RS" dirty="0"/>
              <a:t> </a:t>
            </a:r>
            <a:r>
              <a:rPr lang="sr-Latn-RS" dirty="0" err="1"/>
              <a:t>mass</a:t>
            </a:r>
            <a:r>
              <a:rPr lang="sr-Latn-RS" dirty="0"/>
              <a:t>, </a:t>
            </a:r>
            <a:r>
              <a:rPr lang="sr-Latn-RS" dirty="0" err="1"/>
              <a:t>which</a:t>
            </a:r>
            <a:r>
              <a:rPr lang="sr-Latn-RS" dirty="0"/>
              <a:t> at </a:t>
            </a:r>
            <a:r>
              <a:rPr lang="sr-Latn-RS" dirty="0" err="1"/>
              <a:t>this</a:t>
            </a:r>
            <a:r>
              <a:rPr lang="sr-Latn-RS" dirty="0"/>
              <a:t> </a:t>
            </a:r>
            <a:r>
              <a:rPr lang="sr-Latn-RS" dirty="0" err="1"/>
              <a:t>stage</a:t>
            </a:r>
            <a:r>
              <a:rPr lang="sr-Latn-RS" dirty="0"/>
              <a:t> </a:t>
            </a:r>
            <a:r>
              <a:rPr lang="sr-Latn-RS" dirty="0" err="1"/>
              <a:t>consists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30-34 </a:t>
            </a:r>
            <a:r>
              <a:rPr lang="sr-Latn-RS" dirty="0" err="1"/>
              <a:t>cells</a:t>
            </a:r>
            <a:r>
              <a:rPr lang="sr-Latn-RS" dirty="0"/>
              <a:t>. </a:t>
            </a:r>
            <a:r>
              <a:rPr lang="sr-Latn-RS" dirty="0" err="1"/>
              <a:t>These</a:t>
            </a:r>
            <a:r>
              <a:rPr lang="sr-Latn-RS" dirty="0"/>
              <a:t> </a:t>
            </a:r>
            <a:r>
              <a:rPr lang="sr-Latn-RS" dirty="0" err="1"/>
              <a:t>cells</a:t>
            </a:r>
            <a:r>
              <a:rPr lang="sr-Latn-RS" dirty="0"/>
              <a:t> are </a:t>
            </a:r>
            <a:r>
              <a:rPr lang="sr-Latn-RS" dirty="0" err="1"/>
              <a:t>pluripotent</a:t>
            </a:r>
            <a:r>
              <a:rPr lang="sr-Latn-R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878765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2" descr="good blastocyst">
            <a:extLst>
              <a:ext uri="{FF2B5EF4-FFF2-40B4-BE49-F238E27FC236}">
                <a16:creationId xmlns:a16="http://schemas.microsoft.com/office/drawing/2014/main" id="{59A3BE35-A29D-3141-A9EC-1D49324BC7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123" y="2389561"/>
            <a:ext cx="2092325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5619" name="Rectangle 3">
            <a:extLst>
              <a:ext uri="{FF2B5EF4-FFF2-40B4-BE49-F238E27FC236}">
                <a16:creationId xmlns:a16="http://schemas.microsoft.com/office/drawing/2014/main" id="{6F7AC692-37A8-904F-9399-63C83215416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31135" y="561874"/>
            <a:ext cx="7729728" cy="118872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sr-Latn-CS" b="1" dirty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ea typeface="ＭＳ Ｐゴシック" pitchFamily="34" charset="-128"/>
              </a:rPr>
              <a:t>blastocyst</a:t>
            </a:r>
            <a:endParaRPr 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808080"/>
                </a:outerShdw>
              </a:effectLst>
              <a:ea typeface="ＭＳ Ｐゴシック" pitchFamily="34" charset="-128"/>
            </a:endParaRPr>
          </a:p>
        </p:txBody>
      </p:sp>
      <p:sp>
        <p:nvSpPr>
          <p:cNvPr id="495620" name="Text Box 4">
            <a:extLst>
              <a:ext uri="{FF2B5EF4-FFF2-40B4-BE49-F238E27FC236}">
                <a16:creationId xmlns:a16="http://schemas.microsoft.com/office/drawing/2014/main" id="{8D5B6E92-7D74-D24F-A1CA-B0774B7DF9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8550" y="5892953"/>
            <a:ext cx="442268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28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only 2 cell types in blastocyst</a:t>
            </a:r>
          </a:p>
        </p:txBody>
      </p:sp>
      <p:grpSp>
        <p:nvGrpSpPr>
          <p:cNvPr id="2" name="Group 5">
            <a:extLst>
              <a:ext uri="{FF2B5EF4-FFF2-40B4-BE49-F238E27FC236}">
                <a16:creationId xmlns:a16="http://schemas.microsoft.com/office/drawing/2014/main" id="{F78482D2-69D6-734F-A3F0-A1C511486D82}"/>
              </a:ext>
            </a:extLst>
          </p:cNvPr>
          <p:cNvGrpSpPr>
            <a:grpSpLocks/>
          </p:cNvGrpSpPr>
          <p:nvPr/>
        </p:nvGrpSpPr>
        <p:grpSpPr bwMode="auto">
          <a:xfrm>
            <a:off x="791430" y="2335037"/>
            <a:ext cx="4708527" cy="2779713"/>
            <a:chOff x="-962" y="1052"/>
            <a:chExt cx="2966" cy="1751"/>
          </a:xfrm>
        </p:grpSpPr>
        <p:grpSp>
          <p:nvGrpSpPr>
            <p:cNvPr id="61446" name="Group 6">
              <a:extLst>
                <a:ext uri="{FF2B5EF4-FFF2-40B4-BE49-F238E27FC236}">
                  <a16:creationId xmlns:a16="http://schemas.microsoft.com/office/drawing/2014/main" id="{FF5CE510-31FB-5A4D-A745-EA045AEC823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92" y="1052"/>
              <a:ext cx="1406" cy="432"/>
              <a:chOff x="-83" y="780"/>
              <a:chExt cx="1406" cy="432"/>
            </a:xfrm>
          </p:grpSpPr>
          <p:sp>
            <p:nvSpPr>
              <p:cNvPr id="61453" name="Line 7">
                <a:extLst>
                  <a:ext uri="{FF2B5EF4-FFF2-40B4-BE49-F238E27FC236}">
                    <a16:creationId xmlns:a16="http://schemas.microsoft.com/office/drawing/2014/main" id="{751D67B5-94FD-BF41-B863-2B48C6C748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83" y="998"/>
                <a:ext cx="1406" cy="214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 type="stealth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sr-Latn-RS"/>
              </a:p>
            </p:txBody>
          </p:sp>
          <p:sp>
            <p:nvSpPr>
              <p:cNvPr id="495624" name="Text Box 8">
                <a:extLst>
                  <a:ext uri="{FF2B5EF4-FFF2-40B4-BE49-F238E27FC236}">
                    <a16:creationId xmlns:a16="http://schemas.microsoft.com/office/drawing/2014/main" id="{AD71590A-4085-3547-BF2C-DFABD811FD5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4" y="780"/>
                <a:ext cx="1034" cy="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>
                  <a:defRPr/>
                </a:pPr>
                <a:r>
                  <a:rPr lang="en-US" sz="2000" dirty="0">
                    <a:effectLst>
                      <a:outerShdw blurRad="38100" dist="38100" dir="2700000" algn="tl">
                        <a:srgbClr val="808080"/>
                      </a:outerShdw>
                    </a:effectLst>
                  </a:rPr>
                  <a:t>zona pellucida</a:t>
                </a:r>
              </a:p>
            </p:txBody>
          </p:sp>
        </p:grpSp>
        <p:grpSp>
          <p:nvGrpSpPr>
            <p:cNvPr id="61447" name="Group 9">
              <a:extLst>
                <a:ext uri="{FF2B5EF4-FFF2-40B4-BE49-F238E27FC236}">
                  <a16:creationId xmlns:a16="http://schemas.microsoft.com/office/drawing/2014/main" id="{6B37FC31-1544-F74B-B913-F7381163330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962" y="1682"/>
              <a:ext cx="2966" cy="466"/>
              <a:chOff x="-962" y="1682"/>
              <a:chExt cx="2966" cy="466"/>
            </a:xfrm>
          </p:grpSpPr>
          <p:sp>
            <p:nvSpPr>
              <p:cNvPr id="61451" name="Line 10">
                <a:extLst>
                  <a:ext uri="{FF2B5EF4-FFF2-40B4-BE49-F238E27FC236}">
                    <a16:creationId xmlns:a16="http://schemas.microsoft.com/office/drawing/2014/main" id="{DACF82CE-FBD6-5B4D-9E39-ABF9016CAB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619516">
                <a:off x="-962" y="1815"/>
                <a:ext cx="2163" cy="333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 type="stealth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sr-Latn-RS"/>
              </a:p>
            </p:txBody>
          </p:sp>
          <p:sp>
            <p:nvSpPr>
              <p:cNvPr id="495627" name="Text Box 11">
                <a:extLst>
                  <a:ext uri="{FF2B5EF4-FFF2-40B4-BE49-F238E27FC236}">
                    <a16:creationId xmlns:a16="http://schemas.microsoft.com/office/drawing/2014/main" id="{48D9DCD0-1E36-C447-B58A-B81462CDAE7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9" y="1682"/>
                <a:ext cx="1915" cy="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1" hangingPunct="1">
                  <a:defRPr/>
                </a:pPr>
                <a:r>
                  <a:rPr lang="en-US" sz="2000" dirty="0">
                    <a:effectLst>
                      <a:outerShdw blurRad="38100" dist="38100" dir="2700000" algn="tl">
                        <a:srgbClr val="808080"/>
                      </a:outerShdw>
                    </a:effectLst>
                  </a:rPr>
                  <a:t>inner cell mass (embryo)</a:t>
                </a:r>
              </a:p>
            </p:txBody>
          </p:sp>
        </p:grpSp>
        <p:grpSp>
          <p:nvGrpSpPr>
            <p:cNvPr id="61448" name="Group 12">
              <a:extLst>
                <a:ext uri="{FF2B5EF4-FFF2-40B4-BE49-F238E27FC236}">
                  <a16:creationId xmlns:a16="http://schemas.microsoft.com/office/drawing/2014/main" id="{E1B6D99F-EA15-0F45-BC26-33A73283BEC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476" y="2316"/>
              <a:ext cx="2315" cy="487"/>
              <a:chOff x="-490" y="1985"/>
              <a:chExt cx="2315" cy="487"/>
            </a:xfrm>
          </p:grpSpPr>
          <p:sp>
            <p:nvSpPr>
              <p:cNvPr id="61449" name="Line 13">
                <a:extLst>
                  <a:ext uri="{FF2B5EF4-FFF2-40B4-BE49-F238E27FC236}">
                    <a16:creationId xmlns:a16="http://schemas.microsoft.com/office/drawing/2014/main" id="{AC14B4D0-E6D4-CD42-8B49-EC0ED3D101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432355">
                <a:off x="-490" y="2258"/>
                <a:ext cx="1406" cy="214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 type="stealth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sr-Latn-RS"/>
              </a:p>
            </p:txBody>
          </p:sp>
          <p:sp>
            <p:nvSpPr>
              <p:cNvPr id="495630" name="Text Box 14">
                <a:extLst>
                  <a:ext uri="{FF2B5EF4-FFF2-40B4-BE49-F238E27FC236}">
                    <a16:creationId xmlns:a16="http://schemas.microsoft.com/office/drawing/2014/main" id="{D3F2C44B-9149-3947-B010-B1A5185E04F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-69" y="1985"/>
                <a:ext cx="1894" cy="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>
                  <a:defRPr/>
                </a:pPr>
                <a:r>
                  <a:rPr lang="en-US" sz="2000" dirty="0" err="1">
                    <a:effectLst>
                      <a:outerShdw blurRad="38100" dist="38100" dir="2700000" algn="tl">
                        <a:srgbClr val="808080"/>
                      </a:outerShdw>
                    </a:effectLst>
                  </a:rPr>
                  <a:t>trophoectoderm</a:t>
                </a:r>
                <a:r>
                  <a:rPr lang="en-US" sz="2000" dirty="0">
                    <a:effectLst>
                      <a:outerShdw blurRad="38100" dist="38100" dir="2700000" algn="tl">
                        <a:srgbClr val="808080"/>
                      </a:outerShdw>
                    </a:effectLst>
                  </a:rPr>
                  <a:t> (placenta)</a:t>
                </a:r>
              </a:p>
            </p:txBody>
          </p:sp>
        </p:grpSp>
      </p:grp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FFD4D01D-FA3A-E344-89DD-EF40FA522B18}"/>
              </a:ext>
            </a:extLst>
          </p:cNvPr>
          <p:cNvSpPr txBox="1">
            <a:spLocks/>
          </p:cNvSpPr>
          <p:nvPr/>
        </p:nvSpPr>
        <p:spPr>
          <a:xfrm>
            <a:off x="6012375" y="2638414"/>
            <a:ext cx="5636526" cy="310198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r-Latn-RS" dirty="0" err="1"/>
              <a:t>ESCs</a:t>
            </a:r>
            <a:r>
              <a:rPr lang="sr-Latn-RS" dirty="0"/>
              <a:t> are </a:t>
            </a:r>
            <a:r>
              <a:rPr lang="sr-Latn-RS" dirty="0" err="1"/>
              <a:t>usually</a:t>
            </a:r>
            <a:r>
              <a:rPr lang="sr-Latn-RS" dirty="0"/>
              <a:t> </a:t>
            </a:r>
            <a:r>
              <a:rPr lang="sr-Latn-RS" dirty="0" err="1"/>
              <a:t>obtained</a:t>
            </a:r>
            <a:r>
              <a:rPr lang="sr-Latn-RS" dirty="0"/>
              <a:t> from </a:t>
            </a:r>
            <a:r>
              <a:rPr lang="sr-Latn-RS" dirty="0" err="1"/>
              <a:t>embryos</a:t>
            </a:r>
            <a:r>
              <a:rPr lang="sr-Latn-RS" dirty="0"/>
              <a:t> </a:t>
            </a:r>
            <a:r>
              <a:rPr lang="sr-Latn-RS" dirty="0" err="1"/>
              <a:t>that</a:t>
            </a:r>
            <a:r>
              <a:rPr lang="sr-Latn-RS" dirty="0"/>
              <a:t> </a:t>
            </a:r>
            <a:r>
              <a:rPr lang="sr-Latn-RS" dirty="0" err="1"/>
              <a:t>remain</a:t>
            </a:r>
            <a:r>
              <a:rPr lang="sr-Latn-RS" dirty="0"/>
              <a:t> in </a:t>
            </a:r>
            <a:r>
              <a:rPr lang="sr-Latn-RS" dirty="0" err="1"/>
              <a:t>excess</a:t>
            </a:r>
            <a:r>
              <a:rPr lang="sr-Latn-RS" dirty="0"/>
              <a:t> </a:t>
            </a:r>
            <a:r>
              <a:rPr lang="sr-Latn-RS" dirty="0" err="1"/>
              <a:t>during</a:t>
            </a:r>
            <a:r>
              <a:rPr lang="sr-Latn-RS" dirty="0"/>
              <a:t> in </a:t>
            </a:r>
            <a:r>
              <a:rPr lang="sr-Latn-RS" dirty="0" err="1"/>
              <a:t>vitro</a:t>
            </a:r>
            <a:r>
              <a:rPr lang="sr-Latn-RS" dirty="0"/>
              <a:t> </a:t>
            </a:r>
            <a:r>
              <a:rPr lang="sr-Latn-RS" dirty="0" err="1"/>
              <a:t>fertilization</a:t>
            </a:r>
            <a:r>
              <a:rPr lang="sr-Latn-RS" dirty="0"/>
              <a:t>.</a:t>
            </a:r>
          </a:p>
          <a:p>
            <a:endParaRPr lang="sr-Latn-RS" dirty="0"/>
          </a:p>
          <a:p>
            <a:r>
              <a:rPr lang="sr-Latn-RS" dirty="0"/>
              <a:t>A </a:t>
            </a:r>
            <a:r>
              <a:rPr lang="sr-Latn-RS" dirty="0" err="1"/>
              <a:t>normal</a:t>
            </a:r>
            <a:r>
              <a:rPr lang="sr-Latn-RS" dirty="0"/>
              <a:t> human </a:t>
            </a:r>
            <a:r>
              <a:rPr lang="sr-Latn-RS" dirty="0" err="1"/>
              <a:t>blastocyst</a:t>
            </a:r>
            <a:r>
              <a:rPr lang="sr-Latn-RS" dirty="0"/>
              <a:t> on </a:t>
            </a:r>
            <a:r>
              <a:rPr lang="sr-Latn-RS" dirty="0" err="1"/>
              <a:t>day</a:t>
            </a:r>
            <a:r>
              <a:rPr lang="sr-Latn-RS" dirty="0"/>
              <a:t> </a:t>
            </a:r>
            <a:r>
              <a:rPr lang="sr-Latn-RS" dirty="0" err="1"/>
              <a:t>five</a:t>
            </a:r>
            <a:r>
              <a:rPr lang="sr-Latn-RS" dirty="0"/>
              <a:t> </a:t>
            </a:r>
            <a:r>
              <a:rPr lang="sr-Latn-RS" dirty="0" err="1"/>
              <a:t>consists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200 to 250 </a:t>
            </a:r>
            <a:r>
              <a:rPr lang="sr-Latn-RS" dirty="0" err="1"/>
              <a:t>cells</a:t>
            </a:r>
            <a:r>
              <a:rPr lang="sr-Latn-RS" dirty="0"/>
              <a:t>, most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them</a:t>
            </a:r>
            <a:r>
              <a:rPr lang="sr-Latn-RS" dirty="0"/>
              <a:t> </a:t>
            </a:r>
            <a:r>
              <a:rPr lang="sr-Latn-RS" dirty="0" err="1"/>
              <a:t>constituting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trophoectoderm</a:t>
            </a:r>
            <a:r>
              <a:rPr lang="sr-Latn-RS" dirty="0"/>
              <a:t>. </a:t>
            </a:r>
            <a:r>
              <a:rPr lang="sr-Latn-RS" dirty="0" err="1"/>
              <a:t>Microsurgically</a:t>
            </a:r>
            <a:r>
              <a:rPr lang="sr-Latn-RS" dirty="0"/>
              <a:t> </a:t>
            </a:r>
            <a:r>
              <a:rPr lang="sr-Latn-RS" dirty="0" err="1"/>
              <a:t>or</a:t>
            </a:r>
            <a:r>
              <a:rPr lang="sr-Latn-RS" dirty="0"/>
              <a:t> </a:t>
            </a:r>
            <a:r>
              <a:rPr lang="sr-Latn-RS" dirty="0" err="1"/>
              <a:t>immunosurgically</a:t>
            </a:r>
            <a:r>
              <a:rPr lang="sr-Latn-RS" dirty="0"/>
              <a:t>,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trophoectoderm</a:t>
            </a:r>
            <a:r>
              <a:rPr lang="sr-Latn-RS" dirty="0"/>
              <a:t> is </a:t>
            </a:r>
            <a:r>
              <a:rPr lang="sr-Latn-RS" dirty="0" err="1"/>
              <a:t>removed</a:t>
            </a:r>
            <a:r>
              <a:rPr lang="sr-Latn-RS" dirty="0"/>
              <a:t>, </a:t>
            </a:r>
            <a:r>
              <a:rPr lang="sr-Latn-RS" dirty="0" err="1"/>
              <a:t>thereby</a:t>
            </a:r>
            <a:r>
              <a:rPr lang="sr-Latn-RS" dirty="0"/>
              <a:t> </a:t>
            </a:r>
            <a:r>
              <a:rPr lang="sr-Latn-RS" dirty="0" err="1"/>
              <a:t>releasing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inner</a:t>
            </a:r>
            <a:r>
              <a:rPr lang="sr-Latn-RS" dirty="0"/>
              <a:t> </a:t>
            </a:r>
            <a:r>
              <a:rPr lang="sr-Latn-RS" dirty="0" err="1"/>
              <a:t>cell</a:t>
            </a:r>
            <a:r>
              <a:rPr lang="sr-Latn-RS" dirty="0"/>
              <a:t> </a:t>
            </a:r>
            <a:r>
              <a:rPr lang="sr-Latn-RS" dirty="0" err="1"/>
              <a:t>mass</a:t>
            </a:r>
            <a:r>
              <a:rPr lang="sr-Latn-RS" dirty="0"/>
              <a:t>, </a:t>
            </a:r>
            <a:r>
              <a:rPr lang="sr-Latn-RS" dirty="0" err="1"/>
              <a:t>which</a:t>
            </a:r>
            <a:r>
              <a:rPr lang="sr-Latn-RS" dirty="0"/>
              <a:t> at </a:t>
            </a:r>
            <a:r>
              <a:rPr lang="sr-Latn-RS" dirty="0" err="1"/>
              <a:t>this</a:t>
            </a:r>
            <a:r>
              <a:rPr lang="sr-Latn-RS" dirty="0"/>
              <a:t> </a:t>
            </a:r>
            <a:r>
              <a:rPr lang="sr-Latn-RS" dirty="0" err="1"/>
              <a:t>stage</a:t>
            </a:r>
            <a:r>
              <a:rPr lang="sr-Latn-RS" dirty="0"/>
              <a:t> </a:t>
            </a:r>
            <a:r>
              <a:rPr lang="sr-Latn-RS" dirty="0" err="1"/>
              <a:t>consists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30-34 </a:t>
            </a:r>
            <a:r>
              <a:rPr lang="sr-Latn-RS" dirty="0" err="1"/>
              <a:t>cells</a:t>
            </a:r>
            <a:r>
              <a:rPr lang="sr-Latn-RS" dirty="0"/>
              <a:t>. </a:t>
            </a:r>
            <a:r>
              <a:rPr lang="sr-Latn-RS" dirty="0" err="1"/>
              <a:t>These</a:t>
            </a:r>
            <a:r>
              <a:rPr lang="sr-Latn-RS" dirty="0"/>
              <a:t> </a:t>
            </a:r>
            <a:r>
              <a:rPr lang="sr-Latn-RS" dirty="0" err="1"/>
              <a:t>cells</a:t>
            </a:r>
            <a:r>
              <a:rPr lang="sr-Latn-RS" dirty="0"/>
              <a:t> are </a:t>
            </a:r>
            <a:r>
              <a:rPr lang="sr-Latn-RS" dirty="0" err="1"/>
              <a:t>pluripotent</a:t>
            </a:r>
            <a:r>
              <a:rPr lang="sr-Latn-R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770896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5AD89-51FC-A145-B79C-372EC1FF11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964692"/>
            <a:ext cx="8106664" cy="1188720"/>
          </a:xfrm>
        </p:spPr>
        <p:txBody>
          <a:bodyPr/>
          <a:lstStyle/>
          <a:p>
            <a:r>
              <a:rPr lang="en-US" b="1" dirty="0" err="1"/>
              <a:t>MORPHOLOGical</a:t>
            </a:r>
            <a:r>
              <a:rPr lang="en-US" b="1" dirty="0"/>
              <a:t> characteristics</a:t>
            </a:r>
            <a:endParaRPr lang="sr-Latn-R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1E21C5-7D43-1846-9B3D-1A559D1601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136" y="2638044"/>
            <a:ext cx="5084064" cy="3101983"/>
          </a:xfrm>
        </p:spPr>
        <p:txBody>
          <a:bodyPr/>
          <a:lstStyle/>
          <a:p>
            <a:r>
              <a:rPr lang="en-US" dirty="0"/>
              <a:t>Compact flat colonies</a:t>
            </a:r>
          </a:p>
          <a:p>
            <a:r>
              <a:rPr lang="en-US" dirty="0"/>
              <a:t>ESC morphology - large nuclear-cytoplasmic ratio and numerous nucleoli</a:t>
            </a:r>
          </a:p>
          <a:p>
            <a:r>
              <a:rPr lang="en-US" dirty="0"/>
              <a:t>Increased telomerase activity </a:t>
            </a:r>
          </a:p>
          <a:p>
            <a:r>
              <a:rPr lang="en-US" dirty="0"/>
              <a:t>Normal karyotype</a:t>
            </a:r>
          </a:p>
          <a:p>
            <a:r>
              <a:rPr lang="en-US" dirty="0"/>
              <a:t>Most ESC can be re-cultured after freezing, thawing and seeding</a:t>
            </a:r>
            <a:endParaRPr lang="sr-Latn-R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0A5FB5A-AD0E-F541-A4CA-5778E2CD58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8608" y="2646647"/>
            <a:ext cx="3893145" cy="2925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5408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ADD4BB-C26E-7043-B2D7-8A0AD81351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5" y="964692"/>
            <a:ext cx="8059739" cy="118872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molecular characteristics of </a:t>
            </a:r>
            <a:r>
              <a:rPr lang="en-US" b="1" dirty="0" err="1"/>
              <a:t>esc</a:t>
            </a:r>
            <a:r>
              <a:rPr lang="en-US" b="1" cap="none" dirty="0" err="1"/>
              <a:t>s</a:t>
            </a:r>
            <a:br>
              <a:rPr lang="sr-Latn-RS" b="1" dirty="0"/>
            </a:br>
            <a:endParaRPr lang="sr-Latn-RS" b="1" dirty="0"/>
          </a:p>
        </p:txBody>
      </p:sp>
      <p:pic>
        <p:nvPicPr>
          <p:cNvPr id="4097" name="Picture 1" descr="page41image44683536">
            <a:extLst>
              <a:ext uri="{FF2B5EF4-FFF2-40B4-BE49-F238E27FC236}">
                <a16:creationId xmlns:a16="http://schemas.microsoft.com/office/drawing/2014/main" id="{14BE3D6F-FFEB-FC44-AD1B-CE9154BD05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3478" y="2277398"/>
            <a:ext cx="5672379" cy="4447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F9293ED-9BDC-124A-B815-3DB2070BA2AD}"/>
              </a:ext>
            </a:extLst>
          </p:cNvPr>
          <p:cNvSpPr txBox="1"/>
          <p:nvPr/>
        </p:nvSpPr>
        <p:spPr>
          <a:xfrm>
            <a:off x="531487" y="2426208"/>
            <a:ext cx="3808039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EXPRESSION OF TYPICAL SURFACE AND INTRACELLULAR PLURIPOTENT STEM CELL MARKERS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26296944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29CC78-3AB7-5F4D-A67A-9A2021E9F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expression of typical pluripotent stem cell markers such as:</a:t>
            </a:r>
            <a:endParaRPr lang="sr-Latn-RS" b="1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AA48928-37C6-9F43-AADC-0C407C2D26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9444" y="2652111"/>
            <a:ext cx="7729728" cy="3101983"/>
          </a:xfrm>
        </p:spPr>
        <p:txBody>
          <a:bodyPr/>
          <a:lstStyle/>
          <a:p>
            <a:r>
              <a:rPr lang="en-US" dirty="0"/>
              <a:t>transcription factors OCT3/4, Nanog, and Sox2 </a:t>
            </a:r>
          </a:p>
          <a:p>
            <a:r>
              <a:rPr lang="en-US" dirty="0"/>
              <a:t>glycolipids SSEA-3 and SSEA-4</a:t>
            </a:r>
          </a:p>
          <a:p>
            <a:r>
              <a:rPr lang="en-US" dirty="0"/>
              <a:t>keratan sulfate antigens  TRA-1-60, TRA-1-81 </a:t>
            </a:r>
          </a:p>
          <a:p>
            <a:r>
              <a:rPr lang="en-US" dirty="0"/>
              <a:t>alkaline phosphatase</a:t>
            </a:r>
          </a:p>
          <a:p>
            <a:endParaRPr lang="sr-Latn-R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CA478DE-58E4-A446-8BF9-B56B1EC926A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1251"/>
          <a:stretch/>
        </p:blipFill>
        <p:spPr>
          <a:xfrm>
            <a:off x="6905669" y="2652111"/>
            <a:ext cx="5136276" cy="300310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EA5D57E-2DDF-6E4C-82D0-F506A13205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6431" y="4465320"/>
            <a:ext cx="2589901" cy="1946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1285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2B9FB7-8365-E041-87EC-764ACEAC75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507492"/>
            <a:ext cx="7729728" cy="1188720"/>
          </a:xfrm>
        </p:spPr>
        <p:txBody>
          <a:bodyPr/>
          <a:lstStyle/>
          <a:p>
            <a:r>
              <a:rPr lang="en-US" b="1" dirty="0"/>
              <a:t>pluripotency</a:t>
            </a:r>
            <a:endParaRPr lang="sr-Latn-R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866FB2-1669-7347-B9BB-219EA55CBB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62659" y="1921053"/>
            <a:ext cx="5942505" cy="3776826"/>
          </a:xfrm>
        </p:spPr>
        <p:txBody>
          <a:bodyPr>
            <a:normAutofit/>
          </a:bodyPr>
          <a:lstStyle/>
          <a:p>
            <a:r>
              <a:rPr lang="en-US" dirty="0"/>
              <a:t>capacity to differentiate into cell types of all three germ layers [endoderm, mesoderm, and ectoderm] under </a:t>
            </a:r>
            <a:r>
              <a:rPr lang="en-US" i="1" dirty="0"/>
              <a:t>in vitro </a:t>
            </a:r>
            <a:r>
              <a:rPr lang="en-US" dirty="0"/>
              <a:t>and </a:t>
            </a:r>
            <a:r>
              <a:rPr lang="en-US" i="1" dirty="0"/>
              <a:t>in vivo </a:t>
            </a:r>
            <a:r>
              <a:rPr lang="en-US" dirty="0"/>
              <a:t>conditions</a:t>
            </a:r>
          </a:p>
          <a:p>
            <a:r>
              <a:rPr lang="en-US" dirty="0"/>
              <a:t>if undifferentiated ESC are transplanted into another body, they will differentiate into many different types of cells and teratomas, tumors that contain all three germ layers, will develop </a:t>
            </a:r>
          </a:p>
          <a:p>
            <a:endParaRPr lang="sr-Latn-R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33106C3-9A6E-EB4E-8399-ADCE9FEEAD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8784" y="2053882"/>
            <a:ext cx="2844800" cy="42672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64E30F4-3232-8543-923F-38F093BF31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6562" y="4225559"/>
            <a:ext cx="2944641" cy="196309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1603339-5B45-A74D-826E-A5FF1B5302A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873" t="5194" r="66453"/>
          <a:stretch/>
        </p:blipFill>
        <p:spPr>
          <a:xfrm>
            <a:off x="10423880" y="1870900"/>
            <a:ext cx="1442056" cy="4804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9355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22BC35-B83C-7C44-A0CF-A9D8D8AD2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2049" name="Picture 1" descr="page2image57749696">
            <a:extLst>
              <a:ext uri="{FF2B5EF4-FFF2-40B4-BE49-F238E27FC236}">
                <a16:creationId xmlns:a16="http://schemas.microsoft.com/office/drawing/2014/main" id="{8661CFED-2E78-7641-B82E-1DFD6C78F36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982" y="503935"/>
            <a:ext cx="11352035" cy="5850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86189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B9B0F-7F63-7E47-ACC8-E63451E8B4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198" y="939979"/>
            <a:ext cx="8230918" cy="1188720"/>
          </a:xfrm>
        </p:spPr>
        <p:txBody>
          <a:bodyPr>
            <a:normAutofit fontScale="90000"/>
          </a:bodyPr>
          <a:lstStyle/>
          <a:p>
            <a:r>
              <a:rPr lang="sr-Latn-RS" b="1" dirty="0"/>
              <a:t>APPLICATION OF </a:t>
            </a:r>
            <a:r>
              <a:rPr lang="sr-Latn-RS" b="1" dirty="0" err="1"/>
              <a:t>ESC</a:t>
            </a:r>
            <a:r>
              <a:rPr lang="sr-Latn-RS" b="1" cap="none" dirty="0" err="1"/>
              <a:t>s</a:t>
            </a:r>
            <a:r>
              <a:rPr lang="sr-Latn-RS" b="1" dirty="0"/>
              <a:t> IN CELL THERAPY AND STUDY </a:t>
            </a:r>
            <a:r>
              <a:rPr lang="sr-Latn-RS" b="1" dirty="0" err="1"/>
              <a:t>of</a:t>
            </a:r>
            <a:br>
              <a:rPr lang="sr-Latn-RS" b="1" dirty="0"/>
            </a:br>
            <a:r>
              <a:rPr lang="sr-Latn-RS" b="1" dirty="0"/>
              <a:t>HEREDITARY DISEASES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ED9F58-CED5-C34A-9D84-2C34DCF55D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 err="1"/>
              <a:t>When</a:t>
            </a:r>
            <a:r>
              <a:rPr lang="sr-Latn-RS" dirty="0"/>
              <a:t> </a:t>
            </a:r>
            <a:r>
              <a:rPr lang="sr-Latn-RS" dirty="0" err="1"/>
              <a:t>ESCs</a:t>
            </a:r>
            <a:r>
              <a:rPr lang="sr-Latn-RS" dirty="0"/>
              <a:t> </a:t>
            </a:r>
            <a:r>
              <a:rPr lang="sr-Latn-RS" dirty="0" err="1"/>
              <a:t>were</a:t>
            </a:r>
            <a:r>
              <a:rPr lang="sr-Latn-RS" dirty="0"/>
              <a:t> </a:t>
            </a:r>
            <a:r>
              <a:rPr lang="sr-Latn-RS" dirty="0" err="1"/>
              <a:t>first</a:t>
            </a:r>
            <a:r>
              <a:rPr lang="sr-Latn-RS" dirty="0"/>
              <a:t> </a:t>
            </a:r>
            <a:r>
              <a:rPr lang="sr-Latn-RS" dirty="0" err="1"/>
              <a:t>isolated</a:t>
            </a:r>
            <a:r>
              <a:rPr lang="sr-Latn-RS" dirty="0"/>
              <a:t>, </a:t>
            </a:r>
            <a:r>
              <a:rPr lang="sr-Latn-RS" dirty="0" err="1"/>
              <a:t>they</a:t>
            </a:r>
            <a:r>
              <a:rPr lang="sr-Latn-RS" dirty="0"/>
              <a:t> </a:t>
            </a:r>
            <a:r>
              <a:rPr lang="sr-Latn-RS" dirty="0" err="1"/>
              <a:t>served</a:t>
            </a:r>
            <a:r>
              <a:rPr lang="sr-Latn-RS" dirty="0"/>
              <a:t> as </a:t>
            </a:r>
            <a:r>
              <a:rPr lang="sr-Latn-RS" dirty="0" err="1"/>
              <a:t>an</a:t>
            </a:r>
            <a:r>
              <a:rPr lang="sr-Latn-RS" dirty="0"/>
              <a:t> </a:t>
            </a:r>
            <a:r>
              <a:rPr lang="sr-Latn-RS" dirty="0" err="1"/>
              <a:t>excellent</a:t>
            </a:r>
            <a:r>
              <a:rPr lang="sr-Latn-RS" dirty="0"/>
              <a:t> model </a:t>
            </a:r>
            <a:r>
              <a:rPr lang="sr-Latn-RS" dirty="0" err="1"/>
              <a:t>for</a:t>
            </a:r>
            <a:r>
              <a:rPr lang="sr-Latn-RS" dirty="0"/>
              <a:t> </a:t>
            </a:r>
            <a:r>
              <a:rPr lang="sr-Latn-RS" dirty="0" err="1"/>
              <a:t>studying</a:t>
            </a:r>
            <a:r>
              <a:rPr lang="sr-Latn-RS" dirty="0"/>
              <a:t> </a:t>
            </a:r>
            <a:r>
              <a:rPr lang="sr-Latn-RS" dirty="0" err="1"/>
              <a:t>developmental</a:t>
            </a:r>
            <a:r>
              <a:rPr lang="sr-Latn-RS" dirty="0"/>
              <a:t> </a:t>
            </a:r>
            <a:r>
              <a:rPr lang="sr-Latn-RS" dirty="0" err="1"/>
              <a:t>biology</a:t>
            </a:r>
            <a:r>
              <a:rPr lang="sr-Latn-RS" dirty="0"/>
              <a:t>. </a:t>
            </a:r>
            <a:r>
              <a:rPr lang="sr-Latn-RS" dirty="0" err="1"/>
              <a:t>However</a:t>
            </a:r>
            <a:r>
              <a:rPr lang="sr-Latn-RS" dirty="0"/>
              <a:t>, </a:t>
            </a:r>
            <a:r>
              <a:rPr lang="sr-Latn-RS" dirty="0" err="1"/>
              <a:t>their</a:t>
            </a:r>
            <a:r>
              <a:rPr lang="sr-Latn-RS" dirty="0"/>
              <a:t> </a:t>
            </a:r>
            <a:r>
              <a:rPr lang="sr-Latn-RS" dirty="0" err="1"/>
              <a:t>pluripotency</a:t>
            </a:r>
            <a:r>
              <a:rPr lang="sr-Latn-RS" dirty="0"/>
              <a:t> </a:t>
            </a:r>
            <a:r>
              <a:rPr lang="sr-Latn-RS" dirty="0" err="1"/>
              <a:t>opened</a:t>
            </a:r>
            <a:r>
              <a:rPr lang="sr-Latn-RS" dirty="0"/>
              <a:t> </a:t>
            </a:r>
            <a:r>
              <a:rPr lang="sr-Latn-RS" dirty="0" err="1"/>
              <a:t>up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possibility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using</a:t>
            </a:r>
            <a:r>
              <a:rPr lang="sr-Latn-RS" dirty="0"/>
              <a:t> </a:t>
            </a:r>
            <a:r>
              <a:rPr lang="sr-Latn-RS" dirty="0" err="1"/>
              <a:t>these</a:t>
            </a:r>
            <a:r>
              <a:rPr lang="sr-Latn-RS" dirty="0"/>
              <a:t> </a:t>
            </a:r>
            <a:r>
              <a:rPr lang="sr-Latn-RS" dirty="0" err="1"/>
              <a:t>stem</a:t>
            </a:r>
            <a:r>
              <a:rPr lang="sr-Latn-RS" dirty="0"/>
              <a:t> </a:t>
            </a:r>
            <a:r>
              <a:rPr lang="sr-Latn-RS" dirty="0" err="1"/>
              <a:t>cells</a:t>
            </a:r>
            <a:r>
              <a:rPr lang="sr-Latn-RS" dirty="0"/>
              <a:t> in </a:t>
            </a:r>
            <a:r>
              <a:rPr lang="sr-Latn-RS" dirty="0" err="1"/>
              <a:t>cell</a:t>
            </a:r>
            <a:r>
              <a:rPr lang="sr-Latn-RS" dirty="0"/>
              <a:t> </a:t>
            </a:r>
            <a:r>
              <a:rPr lang="sr-Latn-RS" dirty="0" err="1"/>
              <a:t>therapy</a:t>
            </a:r>
            <a:r>
              <a:rPr lang="sr-Latn-RS" dirty="0"/>
              <a:t> </a:t>
            </a:r>
            <a:r>
              <a:rPr lang="sr-Latn-RS" dirty="0" err="1"/>
              <a:t>for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treatment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damaged</a:t>
            </a:r>
            <a:r>
              <a:rPr lang="sr-Latn-RS" dirty="0"/>
              <a:t> </a:t>
            </a:r>
            <a:r>
              <a:rPr lang="sr-Latn-RS" dirty="0" err="1"/>
              <a:t>organs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dysfunction</a:t>
            </a:r>
            <a:r>
              <a:rPr lang="sr-Latn-RS" dirty="0"/>
              <a:t>.</a:t>
            </a:r>
          </a:p>
          <a:p>
            <a:r>
              <a:rPr lang="sr-Latn-RS" dirty="0" err="1"/>
              <a:t>Study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X </a:t>
            </a:r>
            <a:r>
              <a:rPr lang="sr-Latn-RS" dirty="0" err="1"/>
              <a:t>chromosome</a:t>
            </a:r>
            <a:r>
              <a:rPr lang="sr-Latn-RS" dirty="0"/>
              <a:t> </a:t>
            </a:r>
            <a:r>
              <a:rPr lang="sr-Latn-RS" dirty="0" err="1"/>
              <a:t>inactivation</a:t>
            </a:r>
            <a:r>
              <a:rPr lang="sr-Latn-RS" dirty="0"/>
              <a:t> on </a:t>
            </a:r>
            <a:r>
              <a:rPr lang="sr-Latn-RS" dirty="0" err="1"/>
              <a:t>hESC</a:t>
            </a:r>
            <a:r>
              <a:rPr lang="sr-Latn-RS" dirty="0"/>
              <a:t> </a:t>
            </a:r>
            <a:r>
              <a:rPr lang="sr-Latn-RS" dirty="0" err="1"/>
              <a:t>lines</a:t>
            </a:r>
            <a:endParaRPr lang="sr-Latn-RS" dirty="0"/>
          </a:p>
          <a:p>
            <a:r>
              <a:rPr lang="sr-Latn-RS" dirty="0" err="1"/>
              <a:t>Using</a:t>
            </a:r>
            <a:r>
              <a:rPr lang="sr-Latn-RS" dirty="0"/>
              <a:t> </a:t>
            </a:r>
            <a:r>
              <a:rPr lang="sr-Latn-RS" dirty="0" err="1"/>
              <a:t>hESCs</a:t>
            </a:r>
            <a:r>
              <a:rPr lang="sr-Latn-RS" dirty="0"/>
              <a:t> as </a:t>
            </a:r>
            <a:r>
              <a:rPr lang="sr-Latn-RS" i="1" dirty="0"/>
              <a:t>in </a:t>
            </a:r>
            <a:r>
              <a:rPr lang="sr-Latn-RS" i="1" dirty="0" err="1"/>
              <a:t>vitro</a:t>
            </a:r>
            <a:r>
              <a:rPr lang="sr-Latn-RS" i="1" dirty="0"/>
              <a:t> </a:t>
            </a:r>
            <a:r>
              <a:rPr lang="sr-Latn-RS" dirty="0" err="1"/>
              <a:t>disease</a:t>
            </a:r>
            <a:r>
              <a:rPr lang="sr-Latn-RS" dirty="0"/>
              <a:t> </a:t>
            </a:r>
            <a:r>
              <a:rPr lang="sr-Latn-RS" dirty="0" err="1"/>
              <a:t>modeling</a:t>
            </a:r>
            <a:endParaRPr lang="sr-Latn-RS" dirty="0"/>
          </a:p>
          <a:p>
            <a:r>
              <a:rPr lang="sr-Latn-RS" dirty="0" err="1"/>
              <a:t>Using</a:t>
            </a:r>
            <a:r>
              <a:rPr lang="sr-Latn-RS" dirty="0"/>
              <a:t> </a:t>
            </a:r>
            <a:r>
              <a:rPr lang="sr-Latn-RS" dirty="0" err="1"/>
              <a:t>hESCs</a:t>
            </a:r>
            <a:r>
              <a:rPr lang="sr-Latn-RS" dirty="0"/>
              <a:t> </a:t>
            </a:r>
            <a:r>
              <a:rPr lang="sr-Latn-RS" dirty="0" err="1"/>
              <a:t>obtained</a:t>
            </a:r>
            <a:r>
              <a:rPr lang="sr-Latn-RS" dirty="0"/>
              <a:t> from </a:t>
            </a:r>
            <a:r>
              <a:rPr lang="sr-Latn-RS" dirty="0" err="1"/>
              <a:t>embryos</a:t>
            </a:r>
            <a:r>
              <a:rPr lang="sr-Latn-RS" dirty="0"/>
              <a:t> </a:t>
            </a:r>
            <a:r>
              <a:rPr lang="sr-Latn-RS" dirty="0" err="1"/>
              <a:t>with</a:t>
            </a:r>
            <a:r>
              <a:rPr lang="sr-Latn-RS" dirty="0"/>
              <a:t> </a:t>
            </a:r>
            <a:r>
              <a:rPr lang="sr-Latn-RS" dirty="0" err="1"/>
              <a:t>genetic</a:t>
            </a:r>
            <a:r>
              <a:rPr lang="sr-Latn-RS" dirty="0"/>
              <a:t> </a:t>
            </a:r>
            <a:r>
              <a:rPr lang="sr-Latn-RS" dirty="0" err="1"/>
              <a:t>diseases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12148072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D63084-CBD2-E543-BFDB-D9F11D1794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/>
              <a:t>WHAT IS A STEM CELL? </a:t>
            </a:r>
            <a:endParaRPr lang="sr-Latn-R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DD7492-53FB-D94C-BA5A-D3353AC0D4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3521" y="2709332"/>
            <a:ext cx="4337303" cy="3318936"/>
          </a:xfrm>
        </p:spPr>
        <p:txBody>
          <a:bodyPr/>
          <a:lstStyle/>
          <a:p>
            <a:pPr algn="just"/>
            <a:r>
              <a:rPr lang="en-US" dirty="0"/>
              <a:t>Stem cells are defined functionally as cells that have the capacity to </a:t>
            </a:r>
            <a:r>
              <a:rPr lang="en-US" b="1" dirty="0"/>
              <a:t>self-renew</a:t>
            </a:r>
            <a:r>
              <a:rPr lang="en-US" dirty="0"/>
              <a:t> as well as the ability to generate </a:t>
            </a:r>
            <a:r>
              <a:rPr lang="en-US" b="1" dirty="0"/>
              <a:t>differentiated cells</a:t>
            </a:r>
            <a:r>
              <a:rPr lang="en-US" dirty="0"/>
              <a:t>.</a:t>
            </a:r>
          </a:p>
          <a:p>
            <a:r>
              <a:rPr lang="en-US" dirty="0"/>
              <a:t>They have the potential to differentiate into different cell types during early embryogenesis while in adult tissues participate in the processes of tissue regeneration and reparation.</a:t>
            </a:r>
          </a:p>
          <a:p>
            <a:endParaRPr lang="sr-Latn-R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7A23D7-FC1A-2745-AACC-F4594FB1C1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9594"/>
          <a:stretch/>
        </p:blipFill>
        <p:spPr>
          <a:xfrm>
            <a:off x="5952744" y="2364910"/>
            <a:ext cx="5797296" cy="4007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8179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92FAA0-9149-B14B-8A3F-3A9FE59E40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/>
              <a:t>Ethical concerns regarding </a:t>
            </a:r>
            <a:br>
              <a:rPr lang="en-US" b="1" dirty="0"/>
            </a:br>
            <a:r>
              <a:rPr lang="en-US" b="1" dirty="0"/>
              <a:t> ESC-based therapy </a:t>
            </a:r>
            <a:endParaRPr lang="sr-Latn-R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DF3E1D-A1FD-094B-817F-66CAC9E084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231135" y="2491248"/>
            <a:ext cx="7729727" cy="1875503"/>
          </a:xfrm>
        </p:spPr>
        <p:txBody>
          <a:bodyPr>
            <a:normAutofit/>
          </a:bodyPr>
          <a:lstStyle/>
          <a:p>
            <a:r>
              <a:rPr lang="en-US" dirty="0"/>
              <a:t>Ethical dilemma involving the destruction of a human embryo was and remains a major factor that has slowed down the development of human ESC-based clinical therapies. </a:t>
            </a:r>
          </a:p>
          <a:p>
            <a:endParaRPr lang="en-US" dirty="0"/>
          </a:p>
          <a:p>
            <a:endParaRPr lang="sr-Latn-R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8ED5F89-9CCE-1348-A02F-E437C7CD7C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46" r="3807"/>
          <a:stretch/>
        </p:blipFill>
        <p:spPr>
          <a:xfrm>
            <a:off x="2813398" y="3674185"/>
            <a:ext cx="2700337" cy="221707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B348A4B-FE99-E54A-BB3B-B67D362DAE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1823" y="3361115"/>
            <a:ext cx="3790950" cy="2843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7397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DF35CB-3334-034F-9116-F3147C479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2"/>
            <a:ext cx="9860278" cy="1303867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Safety issues regarding ESC-based therapy </a:t>
            </a:r>
            <a:br>
              <a:rPr lang="en-US" dirty="0"/>
            </a:b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D81C18-FB74-2844-B0C7-E0C5CEBDE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556932"/>
            <a:ext cx="5464673" cy="33189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1. unwanted and uncontrolled differentiation</a:t>
            </a:r>
          </a:p>
          <a:p>
            <a:r>
              <a:rPr lang="en-US" dirty="0"/>
              <a:t>pluripotency makes them difficult to control after </a:t>
            </a:r>
            <a:r>
              <a:rPr lang="en-US" i="1" dirty="0"/>
              <a:t>in vivo </a:t>
            </a:r>
            <a:r>
              <a:rPr lang="en-US" dirty="0"/>
              <a:t>transplantation </a:t>
            </a:r>
          </a:p>
          <a:p>
            <a:r>
              <a:rPr lang="en-US" dirty="0"/>
              <a:t>when undifferentiated ESC are transplanted, </a:t>
            </a:r>
            <a:r>
              <a:rPr lang="en-US" b="1" dirty="0"/>
              <a:t>teratomas</a:t>
            </a:r>
            <a:r>
              <a:rPr lang="en-US" dirty="0"/>
              <a:t>, tumors that contain all three germ layers, could develop </a:t>
            </a:r>
          </a:p>
          <a:p>
            <a:r>
              <a:rPr lang="en-US" dirty="0"/>
              <a:t>differentiate them in desired cell type before injection </a:t>
            </a:r>
          </a:p>
          <a:p>
            <a:endParaRPr lang="en-US" dirty="0"/>
          </a:p>
          <a:p>
            <a:endParaRPr lang="sr-Latn-R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E4BA7A-8854-4740-BFC0-A2B4E562F2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7673" y="2660060"/>
            <a:ext cx="4808039" cy="3112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8328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161E2C-7D07-BD45-9988-DE01144013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2832" y="1621872"/>
            <a:ext cx="4491037" cy="33189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Latn-RS" b="1" dirty="0"/>
              <a:t>2. </a:t>
            </a:r>
            <a:r>
              <a:rPr lang="sr-Latn-RS" b="1" dirty="0" err="1"/>
              <a:t>immune</a:t>
            </a:r>
            <a:r>
              <a:rPr lang="sr-Latn-RS" b="1" dirty="0"/>
              <a:t> </a:t>
            </a:r>
            <a:r>
              <a:rPr lang="sr-Latn-RS" b="1" dirty="0" err="1"/>
              <a:t>rejection</a:t>
            </a:r>
            <a:endParaRPr lang="sr-Latn-RS" b="1" dirty="0"/>
          </a:p>
          <a:p>
            <a:r>
              <a:rPr lang="sr-Latn-RS" dirty="0"/>
              <a:t>ESC from a </a:t>
            </a:r>
            <a:r>
              <a:rPr lang="sr-Latn-RS" dirty="0" err="1"/>
              <a:t>donor</a:t>
            </a:r>
            <a:r>
              <a:rPr lang="sr-Latn-RS" dirty="0"/>
              <a:t> </a:t>
            </a:r>
            <a:r>
              <a:rPr lang="sr-Latn-RS" dirty="0" err="1"/>
              <a:t>introduced</a:t>
            </a:r>
            <a:r>
              <a:rPr lang="sr-Latn-RS" dirty="0"/>
              <a:t> </a:t>
            </a:r>
            <a:r>
              <a:rPr lang="sr-Latn-RS" dirty="0" err="1"/>
              <a:t>into</a:t>
            </a:r>
            <a:r>
              <a:rPr lang="sr-Latn-RS" dirty="0"/>
              <a:t> a </a:t>
            </a:r>
            <a:r>
              <a:rPr lang="sr-Latn-RS" dirty="0" err="1"/>
              <a:t>patient</a:t>
            </a:r>
            <a:r>
              <a:rPr lang="sr-Latn-RS" dirty="0"/>
              <a:t> </a:t>
            </a:r>
            <a:r>
              <a:rPr lang="sr-Latn-RS" dirty="0" err="1"/>
              <a:t>could</a:t>
            </a:r>
            <a:r>
              <a:rPr lang="sr-Latn-RS" dirty="0"/>
              <a:t> </a:t>
            </a:r>
            <a:r>
              <a:rPr lang="sr-Latn-RS" dirty="0" err="1"/>
              <a:t>cause</a:t>
            </a:r>
            <a:r>
              <a:rPr lang="sr-Latn-RS" dirty="0"/>
              <a:t> </a:t>
            </a:r>
            <a:r>
              <a:rPr lang="sr-Latn-RS" dirty="0" err="1"/>
              <a:t>transplant</a:t>
            </a:r>
            <a:r>
              <a:rPr lang="sr-Latn-RS" dirty="0"/>
              <a:t> </a:t>
            </a:r>
            <a:r>
              <a:rPr lang="sr-Latn-RS" dirty="0" err="1"/>
              <a:t>rejection</a:t>
            </a:r>
            <a:r>
              <a:rPr lang="sr-Latn-RS" dirty="0"/>
              <a:t>.</a:t>
            </a:r>
          </a:p>
          <a:p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hope</a:t>
            </a:r>
            <a:r>
              <a:rPr lang="sr-Latn-RS" dirty="0"/>
              <a:t> is to </a:t>
            </a:r>
            <a:r>
              <a:rPr lang="sr-Latn-RS" dirty="0" err="1"/>
              <a:t>avoid</a:t>
            </a:r>
            <a:r>
              <a:rPr lang="sr-Latn-RS" dirty="0"/>
              <a:t> </a:t>
            </a:r>
            <a:r>
              <a:rPr lang="sr-Latn-RS" dirty="0" err="1"/>
              <a:t>immune</a:t>
            </a:r>
            <a:r>
              <a:rPr lang="sr-Latn-RS" dirty="0"/>
              <a:t> </a:t>
            </a:r>
            <a:r>
              <a:rPr lang="sr-Latn-RS" dirty="0" err="1"/>
              <a:t>rejection</a:t>
            </a:r>
            <a:r>
              <a:rPr lang="sr-Latn-RS" dirty="0"/>
              <a:t> </a:t>
            </a:r>
            <a:r>
              <a:rPr lang="sr-Latn-RS" dirty="0" err="1"/>
              <a:t>by</a:t>
            </a:r>
            <a:r>
              <a:rPr lang="sr-Latn-RS" dirty="0"/>
              <a:t> </a:t>
            </a:r>
            <a:r>
              <a:rPr lang="sr-Latn-RS" dirty="0" err="1"/>
              <a:t>using</a:t>
            </a:r>
            <a:r>
              <a:rPr lang="sr-Latn-RS" dirty="0"/>
              <a:t> </a:t>
            </a:r>
            <a:r>
              <a:rPr lang="sr-Latn-RS" dirty="0" err="1"/>
              <a:t>stem</a:t>
            </a:r>
            <a:r>
              <a:rPr lang="sr-Latn-RS" dirty="0"/>
              <a:t> </a:t>
            </a:r>
            <a:r>
              <a:rPr lang="sr-Latn-RS" dirty="0" err="1"/>
              <a:t>cells</a:t>
            </a:r>
            <a:r>
              <a:rPr lang="sr-Latn-RS" dirty="0"/>
              <a:t> from </a:t>
            </a:r>
            <a:r>
              <a:rPr lang="sr-Latn-RS" dirty="0" err="1"/>
              <a:t>an</a:t>
            </a:r>
            <a:r>
              <a:rPr lang="sr-Latn-RS" dirty="0"/>
              <a:t> </a:t>
            </a:r>
            <a:r>
              <a:rPr lang="sr-Latn-RS" dirty="0" err="1"/>
              <a:t>embryo</a:t>
            </a:r>
            <a:r>
              <a:rPr lang="sr-Latn-RS" dirty="0"/>
              <a:t> </a:t>
            </a:r>
            <a:r>
              <a:rPr lang="sr-Latn-RS" dirty="0" err="1"/>
              <a:t>created</a:t>
            </a:r>
            <a:r>
              <a:rPr lang="sr-Latn-RS" dirty="0"/>
              <a:t> </a:t>
            </a:r>
            <a:r>
              <a:rPr lang="sr-Latn-RS" dirty="0" err="1"/>
              <a:t>by</a:t>
            </a:r>
            <a:r>
              <a:rPr lang="sr-Latn-RS" dirty="0"/>
              <a:t> </a:t>
            </a:r>
            <a:r>
              <a:rPr lang="sr-Latn-RS" dirty="0" err="1"/>
              <a:t>cloning</a:t>
            </a:r>
            <a:r>
              <a:rPr lang="sr-Latn-RS" dirty="0"/>
              <a:t>. </a:t>
            </a:r>
            <a:r>
              <a:rPr lang="sr-Latn-RS" dirty="0" err="1"/>
              <a:t>ESCs</a:t>
            </a:r>
            <a:r>
              <a:rPr lang="sr-Latn-RS" dirty="0"/>
              <a:t> </a:t>
            </a:r>
            <a:r>
              <a:rPr lang="sr-Latn-RS" dirty="0" err="1"/>
              <a:t>will</a:t>
            </a:r>
            <a:r>
              <a:rPr lang="sr-Latn-RS" dirty="0"/>
              <a:t> be </a:t>
            </a:r>
            <a:r>
              <a:rPr lang="sr-Latn-RS" dirty="0" err="1"/>
              <a:t>exact</a:t>
            </a:r>
            <a:r>
              <a:rPr lang="sr-Latn-RS" dirty="0"/>
              <a:t> </a:t>
            </a:r>
            <a:r>
              <a:rPr lang="sr-Latn-RS" dirty="0" err="1"/>
              <a:t>genetic</a:t>
            </a:r>
            <a:r>
              <a:rPr lang="sr-Latn-RS" dirty="0"/>
              <a:t> </a:t>
            </a:r>
            <a:r>
              <a:rPr lang="sr-Latn-RS" dirty="0" err="1"/>
              <a:t>copies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recipient’s</a:t>
            </a:r>
            <a:r>
              <a:rPr lang="sr-Latn-RS" dirty="0"/>
              <a:t> </a:t>
            </a:r>
            <a:r>
              <a:rPr lang="sr-Latn-RS" dirty="0" err="1"/>
              <a:t>own</a:t>
            </a:r>
            <a:r>
              <a:rPr lang="sr-Latn-RS" dirty="0"/>
              <a:t> </a:t>
            </a:r>
            <a:r>
              <a:rPr lang="sr-Latn-RS" dirty="0" err="1"/>
              <a:t>cells</a:t>
            </a:r>
            <a:endParaRPr lang="sr-Latn-R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04110C-20FE-8341-AA68-D33D4354739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594" r="18827"/>
          <a:stretch/>
        </p:blipFill>
        <p:spPr>
          <a:xfrm>
            <a:off x="6416157" y="1631270"/>
            <a:ext cx="2207658" cy="35278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60729A9-8D76-3C4C-9FC2-91F55ACAB05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069" t="43541" r="33601" b="24167"/>
          <a:stretch/>
        </p:blipFill>
        <p:spPr>
          <a:xfrm>
            <a:off x="8846103" y="1953947"/>
            <a:ext cx="1643064" cy="2214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2065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4FB752-2069-6C4E-B080-CCF5DE7DA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/>
              <a:t>INDUCED PLURIPOTENT STEM CELLS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DF9D06-69D5-D246-B4FB-F2C317016F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 err="1"/>
              <a:t>they</a:t>
            </a:r>
            <a:r>
              <a:rPr lang="sr-Latn-RS" dirty="0"/>
              <a:t> are </a:t>
            </a:r>
            <a:r>
              <a:rPr lang="sr-Latn-RS" dirty="0" err="1"/>
              <a:t>created</a:t>
            </a:r>
            <a:r>
              <a:rPr lang="sr-Latn-RS" dirty="0"/>
              <a:t> in </a:t>
            </a:r>
            <a:r>
              <a:rPr lang="sr-Latn-RS" dirty="0" err="1"/>
              <a:t>laboratory</a:t>
            </a:r>
            <a:r>
              <a:rPr lang="sr-Latn-RS" dirty="0"/>
              <a:t> </a:t>
            </a:r>
            <a:r>
              <a:rPr lang="sr-Latn-RS" dirty="0" err="1"/>
              <a:t>conditions</a:t>
            </a:r>
            <a:r>
              <a:rPr lang="sr-Latn-RS" dirty="0"/>
              <a:t> </a:t>
            </a:r>
            <a:r>
              <a:rPr lang="sr-Latn-RS" dirty="0" err="1"/>
              <a:t>by</a:t>
            </a:r>
            <a:r>
              <a:rPr lang="sr-Latn-RS" dirty="0"/>
              <a:t> </a:t>
            </a:r>
            <a:r>
              <a:rPr lang="sr-Latn-RS" dirty="0" err="1"/>
              <a:t>reprogramming</a:t>
            </a:r>
            <a:r>
              <a:rPr lang="sr-Latn-RS" dirty="0"/>
              <a:t> </a:t>
            </a:r>
            <a:r>
              <a:rPr lang="sr-Latn-RS" dirty="0" err="1"/>
              <a:t>somatic</a:t>
            </a:r>
            <a:r>
              <a:rPr lang="sr-Latn-RS" dirty="0"/>
              <a:t> </a:t>
            </a:r>
            <a:r>
              <a:rPr lang="sr-Latn-RS" dirty="0" err="1"/>
              <a:t>cells</a:t>
            </a:r>
            <a:endParaRPr lang="sr-Latn-RS" dirty="0"/>
          </a:p>
          <a:p>
            <a:r>
              <a:rPr lang="sr-Latn-RS" dirty="0" err="1"/>
              <a:t>they</a:t>
            </a:r>
            <a:r>
              <a:rPr lang="sr-Latn-RS" dirty="0"/>
              <a:t> </a:t>
            </a:r>
            <a:r>
              <a:rPr lang="sr-Latn-RS" dirty="0" err="1"/>
              <a:t>resemble</a:t>
            </a:r>
            <a:r>
              <a:rPr lang="sr-Latn-RS" dirty="0"/>
              <a:t> </a:t>
            </a:r>
            <a:r>
              <a:rPr lang="sr-Latn-RS" dirty="0" err="1"/>
              <a:t>embryonic</a:t>
            </a:r>
            <a:r>
              <a:rPr lang="sr-Latn-RS" dirty="0"/>
              <a:t> </a:t>
            </a:r>
            <a:r>
              <a:rPr lang="sr-Latn-RS" dirty="0" err="1"/>
              <a:t>stem</a:t>
            </a:r>
            <a:r>
              <a:rPr lang="sr-Latn-RS" dirty="0"/>
              <a:t> </a:t>
            </a:r>
            <a:r>
              <a:rPr lang="sr-Latn-RS" dirty="0" err="1"/>
              <a:t>cells</a:t>
            </a:r>
            <a:endParaRPr lang="sr-Latn-RS" dirty="0"/>
          </a:p>
        </p:txBody>
      </p:sp>
      <p:pic>
        <p:nvPicPr>
          <p:cNvPr id="4" name="Picture 2" descr="What is an induced pluripotent stem cell (iPSC)? - Rs' Science">
            <a:extLst>
              <a:ext uri="{FF2B5EF4-FFF2-40B4-BE49-F238E27FC236}">
                <a16:creationId xmlns:a16="http://schemas.microsoft.com/office/drawing/2014/main" id="{531D485E-F686-404F-A50B-FFD8B89E18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8745" y="3512162"/>
            <a:ext cx="4549462" cy="3102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87927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60CEFF-0F96-EF46-9530-66C847D1F3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 err="1"/>
              <a:t>derivation</a:t>
            </a:r>
            <a:r>
              <a:rPr lang="sr-Latn-RS" b="1" dirty="0"/>
              <a:t> </a:t>
            </a:r>
            <a:r>
              <a:rPr lang="sr-Latn-RS" b="1" dirty="0" err="1"/>
              <a:t>of</a:t>
            </a:r>
            <a:r>
              <a:rPr lang="sr-Latn-RS" b="1" dirty="0"/>
              <a:t> </a:t>
            </a:r>
            <a:r>
              <a:rPr lang="sr-Latn-RS" b="1" dirty="0" err="1"/>
              <a:t>induced</a:t>
            </a:r>
            <a:r>
              <a:rPr lang="sr-Latn-RS" b="1" dirty="0"/>
              <a:t> </a:t>
            </a:r>
            <a:r>
              <a:rPr lang="sr-Latn-RS" b="1" dirty="0" err="1"/>
              <a:t>pluripotent</a:t>
            </a:r>
            <a:r>
              <a:rPr lang="sr-Latn-RS" b="1" dirty="0"/>
              <a:t> </a:t>
            </a:r>
            <a:r>
              <a:rPr lang="sr-Latn-RS" b="1" dirty="0" err="1"/>
              <a:t>stem</a:t>
            </a:r>
            <a:r>
              <a:rPr lang="sr-Latn-RS" b="1" dirty="0"/>
              <a:t> </a:t>
            </a:r>
            <a:r>
              <a:rPr lang="sr-Latn-RS" b="1" dirty="0" err="1"/>
              <a:t>cells</a:t>
            </a:r>
            <a:r>
              <a:rPr lang="sr-Latn-RS" b="1" dirty="0"/>
              <a:t>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F307EC-0C76-AD43-B14E-6469E199C4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 err="1"/>
              <a:t>Yamanaka</a:t>
            </a:r>
            <a:r>
              <a:rPr lang="sr-Latn-RS" dirty="0"/>
              <a:t> </a:t>
            </a:r>
            <a:r>
              <a:rPr lang="sr-Latn-RS" dirty="0" err="1"/>
              <a:t>first</a:t>
            </a:r>
            <a:r>
              <a:rPr lang="sr-Latn-RS" dirty="0"/>
              <a:t> </a:t>
            </a:r>
            <a:r>
              <a:rPr lang="sr-Latn-RS" dirty="0" err="1"/>
              <a:t>showed</a:t>
            </a:r>
            <a:r>
              <a:rPr lang="sr-Latn-RS" dirty="0"/>
              <a:t> </a:t>
            </a:r>
            <a:r>
              <a:rPr lang="sr-Latn-RS" dirty="0" err="1"/>
              <a:t>that</a:t>
            </a:r>
            <a:r>
              <a:rPr lang="sr-Latn-RS" dirty="0"/>
              <a:t> </a:t>
            </a:r>
            <a:r>
              <a:rPr lang="sr-Latn-RS" dirty="0" err="1"/>
              <a:t>fibroblasts</a:t>
            </a:r>
            <a:r>
              <a:rPr lang="sr-Latn-RS" dirty="0"/>
              <a:t> </a:t>
            </a:r>
            <a:r>
              <a:rPr lang="sr-Latn-RS" dirty="0" err="1"/>
              <a:t>could</a:t>
            </a:r>
            <a:r>
              <a:rPr lang="sr-Latn-RS" dirty="0"/>
              <a:t> be </a:t>
            </a:r>
            <a:r>
              <a:rPr lang="sr-Latn-RS" dirty="0" err="1"/>
              <a:t>reprogrammed</a:t>
            </a:r>
            <a:r>
              <a:rPr lang="sr-Latn-RS" dirty="0"/>
              <a:t> </a:t>
            </a:r>
            <a:r>
              <a:rPr lang="sr-Latn-RS" dirty="0" err="1"/>
              <a:t>by</a:t>
            </a:r>
            <a:r>
              <a:rPr lang="sr-Latn-RS" dirty="0"/>
              <a:t> </a:t>
            </a:r>
            <a:r>
              <a:rPr lang="sr-Latn-RS" dirty="0" err="1"/>
              <a:t>introducing</a:t>
            </a:r>
            <a:r>
              <a:rPr lang="sr-Latn-RS" dirty="0"/>
              <a:t> a set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just</a:t>
            </a:r>
            <a:r>
              <a:rPr lang="sr-Latn-RS" dirty="0"/>
              <a:t> </a:t>
            </a:r>
            <a:r>
              <a:rPr lang="sr-Latn-RS" dirty="0" err="1"/>
              <a:t>four</a:t>
            </a:r>
            <a:r>
              <a:rPr lang="sr-Latn-RS" dirty="0"/>
              <a:t> </a:t>
            </a:r>
            <a:r>
              <a:rPr lang="sr-Latn-RS" dirty="0" err="1"/>
              <a:t>genes</a:t>
            </a:r>
            <a:r>
              <a:rPr lang="sr-Latn-RS" dirty="0"/>
              <a:t> (</a:t>
            </a:r>
            <a:r>
              <a:rPr lang="sr-Latn-RS" dirty="0" err="1"/>
              <a:t>encoding</a:t>
            </a:r>
            <a:r>
              <a:rPr lang="sr-Latn-RS" dirty="0"/>
              <a:t> </a:t>
            </a:r>
            <a:r>
              <a:rPr lang="sr-Latn-RS" dirty="0" err="1"/>
              <a:t>transcription</a:t>
            </a:r>
            <a:r>
              <a:rPr lang="sr-Latn-RS" dirty="0"/>
              <a:t> </a:t>
            </a:r>
            <a:r>
              <a:rPr lang="sr-Latn-RS" dirty="0" err="1"/>
              <a:t>factors</a:t>
            </a:r>
            <a:r>
              <a:rPr lang="sr-Latn-RS" dirty="0"/>
              <a:t>) </a:t>
            </a:r>
            <a:r>
              <a:rPr lang="sr-Latn-RS" dirty="0" err="1"/>
              <a:t>using</a:t>
            </a:r>
            <a:r>
              <a:rPr lang="sr-Latn-RS" dirty="0"/>
              <a:t> a </a:t>
            </a:r>
            <a:r>
              <a:rPr lang="sr-Latn-RS" dirty="0" err="1"/>
              <a:t>retrovirus</a:t>
            </a:r>
            <a:r>
              <a:rPr lang="sr-Latn-RS" dirty="0"/>
              <a:t>,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returned</a:t>
            </a:r>
            <a:r>
              <a:rPr lang="sr-Latn-RS" dirty="0"/>
              <a:t> to </a:t>
            </a:r>
            <a:r>
              <a:rPr lang="sr-Latn-RS" dirty="0" err="1"/>
              <a:t>an</a:t>
            </a:r>
            <a:r>
              <a:rPr lang="sr-Latn-RS" dirty="0"/>
              <a:t> </a:t>
            </a:r>
            <a:r>
              <a:rPr lang="sr-Latn-RS" dirty="0" err="1"/>
              <a:t>undifferentiated</a:t>
            </a:r>
            <a:r>
              <a:rPr lang="sr-Latn-RS" dirty="0"/>
              <a:t>, </a:t>
            </a:r>
            <a:r>
              <a:rPr lang="sr-Latn-RS" dirty="0" err="1"/>
              <a:t>parental</a:t>
            </a:r>
            <a:r>
              <a:rPr lang="sr-Latn-RS" dirty="0"/>
              <a:t> </a:t>
            </a:r>
            <a:r>
              <a:rPr lang="sr-Latn-RS" dirty="0" err="1"/>
              <a:t>state</a:t>
            </a:r>
            <a:r>
              <a:rPr lang="sr-Latn-RS" dirty="0"/>
              <a:t>.</a:t>
            </a:r>
          </a:p>
          <a:p>
            <a:r>
              <a:rPr lang="sr-Latn-RS" dirty="0"/>
              <a:t>In </a:t>
            </a:r>
            <a:r>
              <a:rPr lang="sr-Latn-RS" dirty="0" err="1"/>
              <a:t>this</a:t>
            </a:r>
            <a:r>
              <a:rPr lang="sr-Latn-RS" dirty="0"/>
              <a:t> </a:t>
            </a:r>
            <a:r>
              <a:rPr lang="sr-Latn-RS" dirty="0" err="1"/>
              <a:t>way</a:t>
            </a:r>
            <a:r>
              <a:rPr lang="sr-Latn-RS" dirty="0"/>
              <a:t>, </a:t>
            </a:r>
            <a:r>
              <a:rPr lang="sr-Latn-RS" dirty="0" err="1"/>
              <a:t>for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first</a:t>
            </a:r>
            <a:r>
              <a:rPr lang="sr-Latn-RS" dirty="0"/>
              <a:t> time, a </a:t>
            </a:r>
            <a:r>
              <a:rPr lang="sr-Latn-RS" dirty="0" err="1"/>
              <a:t>terminally</a:t>
            </a:r>
            <a:r>
              <a:rPr lang="sr-Latn-RS" dirty="0"/>
              <a:t> </a:t>
            </a:r>
            <a:r>
              <a:rPr lang="sr-Latn-RS" dirty="0" err="1"/>
              <a:t>differentiated</a:t>
            </a:r>
            <a:r>
              <a:rPr lang="sr-Latn-RS" dirty="0"/>
              <a:t> </a:t>
            </a:r>
            <a:r>
              <a:rPr lang="sr-Latn-RS" dirty="0" err="1"/>
              <a:t>cell</a:t>
            </a:r>
            <a:r>
              <a:rPr lang="sr-Latn-RS" dirty="0"/>
              <a:t> </a:t>
            </a:r>
            <a:r>
              <a:rPr lang="sr-Latn-RS" dirty="0" err="1"/>
              <a:t>was</a:t>
            </a:r>
            <a:r>
              <a:rPr lang="sr-Latn-RS" dirty="0"/>
              <a:t> </a:t>
            </a:r>
            <a:r>
              <a:rPr lang="sr-Latn-RS" dirty="0" err="1"/>
              <a:t>reprogrammed</a:t>
            </a:r>
            <a:r>
              <a:rPr lang="sr-Latn-RS" dirty="0"/>
              <a:t> </a:t>
            </a:r>
            <a:r>
              <a:rPr lang="sr-Latn-RS" dirty="0" err="1"/>
              <a:t>into</a:t>
            </a:r>
            <a:r>
              <a:rPr lang="sr-Latn-RS" dirty="0"/>
              <a:t> a </a:t>
            </a:r>
            <a:r>
              <a:rPr lang="sr-Latn-RS" dirty="0" err="1"/>
              <a:t>pluripotent</a:t>
            </a:r>
            <a:r>
              <a:rPr lang="sr-Latn-RS" dirty="0"/>
              <a:t> </a:t>
            </a:r>
            <a:r>
              <a:rPr lang="sr-Latn-RS" dirty="0" err="1"/>
              <a:t>stem</a:t>
            </a:r>
            <a:r>
              <a:rPr lang="sr-Latn-RS" dirty="0"/>
              <a:t> </a:t>
            </a:r>
            <a:r>
              <a:rPr lang="sr-Latn-RS" dirty="0" err="1"/>
              <a:t>cell</a:t>
            </a:r>
            <a:r>
              <a:rPr lang="sr-Latn-RS" dirty="0"/>
              <a:t>.</a:t>
            </a:r>
          </a:p>
          <a:p>
            <a:r>
              <a:rPr lang="sr-Latn-RS" dirty="0" err="1"/>
              <a:t>These</a:t>
            </a:r>
            <a:r>
              <a:rPr lang="sr-Latn-RS" dirty="0"/>
              <a:t> </a:t>
            </a:r>
            <a:r>
              <a:rPr lang="sr-Latn-RS" dirty="0" err="1"/>
              <a:t>genes</a:t>
            </a:r>
            <a:r>
              <a:rPr lang="sr-Latn-RS" dirty="0"/>
              <a:t> are </a:t>
            </a:r>
            <a:r>
              <a:rPr lang="sr-Latn-RS" dirty="0" err="1"/>
              <a:t>called</a:t>
            </a:r>
            <a:r>
              <a:rPr lang="sr-Latn-RS" dirty="0"/>
              <a:t> </a:t>
            </a:r>
            <a:r>
              <a:rPr lang="sr-Latn-RS" dirty="0" err="1"/>
              <a:t>reprogramming</a:t>
            </a:r>
            <a:r>
              <a:rPr lang="sr-Latn-RS" dirty="0"/>
              <a:t> </a:t>
            </a:r>
            <a:r>
              <a:rPr lang="sr-Latn-RS" dirty="0" err="1"/>
              <a:t>factors</a:t>
            </a:r>
            <a:r>
              <a:rPr lang="sr-Latn-RS" dirty="0"/>
              <a:t>,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resulting</a:t>
            </a:r>
            <a:r>
              <a:rPr lang="sr-Latn-RS" dirty="0"/>
              <a:t> </a:t>
            </a:r>
            <a:r>
              <a:rPr lang="sr-Latn-RS" dirty="0" err="1"/>
              <a:t>cells</a:t>
            </a:r>
            <a:r>
              <a:rPr lang="sr-Latn-RS" dirty="0"/>
              <a:t> are </a:t>
            </a:r>
            <a:r>
              <a:rPr lang="sr-Latn-RS" dirty="0" err="1"/>
              <a:t>called</a:t>
            </a:r>
            <a:r>
              <a:rPr lang="sr-Latn-RS" dirty="0"/>
              <a:t> </a:t>
            </a:r>
            <a:r>
              <a:rPr lang="sr-Latn-RS" dirty="0" err="1"/>
              <a:t>induced</a:t>
            </a:r>
            <a:r>
              <a:rPr lang="sr-Latn-RS" dirty="0"/>
              <a:t> </a:t>
            </a:r>
            <a:r>
              <a:rPr lang="sr-Latn-RS" dirty="0" err="1"/>
              <a:t>pluripotent</a:t>
            </a:r>
            <a:r>
              <a:rPr lang="sr-Latn-RS" dirty="0"/>
              <a:t> </a:t>
            </a:r>
            <a:r>
              <a:rPr lang="sr-Latn-RS" dirty="0" err="1"/>
              <a:t>stem</a:t>
            </a:r>
            <a:r>
              <a:rPr lang="sr-Latn-RS" dirty="0"/>
              <a:t> </a:t>
            </a:r>
            <a:r>
              <a:rPr lang="sr-Latn-RS" dirty="0" err="1"/>
              <a:t>cells</a:t>
            </a:r>
            <a:r>
              <a:rPr lang="sr-Latn-RS" dirty="0"/>
              <a:t>.</a:t>
            </a:r>
          </a:p>
          <a:p>
            <a:r>
              <a:rPr lang="sr-Latn-RS" dirty="0" err="1"/>
              <a:t>The</a:t>
            </a:r>
            <a:r>
              <a:rPr lang="sr-Latn-RS" dirty="0"/>
              <a:t> original set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reprogramming</a:t>
            </a:r>
            <a:r>
              <a:rPr lang="sr-Latn-RS" dirty="0"/>
              <a:t> </a:t>
            </a:r>
            <a:r>
              <a:rPr lang="sr-Latn-RS" dirty="0" err="1"/>
              <a:t>factors</a:t>
            </a:r>
            <a:r>
              <a:rPr lang="sr-Latn-RS" dirty="0"/>
              <a:t> </a:t>
            </a:r>
            <a:r>
              <a:rPr lang="sr-Latn-RS" dirty="0" err="1"/>
              <a:t>consists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transcription</a:t>
            </a:r>
            <a:r>
              <a:rPr lang="sr-Latn-RS" dirty="0"/>
              <a:t> </a:t>
            </a:r>
            <a:r>
              <a:rPr lang="sr-Latn-RS" dirty="0" err="1"/>
              <a:t>factors</a:t>
            </a:r>
            <a:r>
              <a:rPr lang="sr-Latn-RS" dirty="0"/>
              <a:t>: </a:t>
            </a:r>
            <a:r>
              <a:rPr lang="en-US" sz="1800" b="1" dirty="0">
                <a:solidFill>
                  <a:srgbClr val="FF0000"/>
                </a:solidFill>
                <a:effectLst/>
              </a:rPr>
              <a:t>C- MYC, OCT4, SOX2, KLF4</a:t>
            </a:r>
            <a:r>
              <a:rPr lang="sr-Cyrl-RS" sz="1800" b="1" dirty="0">
                <a:solidFill>
                  <a:srgbClr val="FF0000"/>
                </a:solidFill>
                <a:effectLst/>
              </a:rPr>
              <a:t> </a:t>
            </a:r>
            <a:r>
              <a:rPr lang="sr-Cyrl-RS" sz="1800" dirty="0">
                <a:solidFill>
                  <a:srgbClr val="FF0000"/>
                </a:solidFill>
                <a:effectLst/>
              </a:rPr>
              <a:t>(</a:t>
            </a:r>
            <a:r>
              <a:rPr lang="en-US" sz="1800" i="1" dirty="0">
                <a:solidFill>
                  <a:srgbClr val="FF0000"/>
                </a:solidFill>
                <a:effectLst/>
              </a:rPr>
              <a:t>Yamanaka</a:t>
            </a:r>
            <a:r>
              <a:rPr lang="sr-Cyrl-RS" sz="1800" i="1" dirty="0">
                <a:solidFill>
                  <a:srgbClr val="FF0000"/>
                </a:solidFill>
                <a:effectLst/>
              </a:rPr>
              <a:t> </a:t>
            </a:r>
            <a:r>
              <a:rPr lang="en-US" i="1" dirty="0">
                <a:solidFill>
                  <a:srgbClr val="FF0000"/>
                </a:solidFill>
              </a:rPr>
              <a:t>factors</a:t>
            </a:r>
            <a:r>
              <a:rPr lang="sr-Cyrl-RS" sz="1800" i="1" dirty="0">
                <a:solidFill>
                  <a:srgbClr val="FF0000"/>
                </a:solidFill>
                <a:effectLst/>
              </a:rPr>
              <a:t>)</a:t>
            </a:r>
            <a:r>
              <a:rPr lang="en-US" sz="1800" dirty="0">
                <a:solidFill>
                  <a:srgbClr val="FF0000"/>
                </a:solidFill>
                <a:effectLst/>
              </a:rPr>
              <a:t>. </a:t>
            </a:r>
            <a:endParaRPr lang="en-US" dirty="0">
              <a:solidFill>
                <a:srgbClr val="FF0000"/>
              </a:solidFill>
            </a:endParaRPr>
          </a:p>
          <a:p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21659198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28C516-78C4-5447-B19D-E04640F5F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 dirty="0"/>
          </a:p>
        </p:txBody>
      </p:sp>
      <p:pic>
        <p:nvPicPr>
          <p:cNvPr id="5" name="Picture 10" descr="Yamanaka_2">
            <a:extLst>
              <a:ext uri="{FF2B5EF4-FFF2-40B4-BE49-F238E27FC236}">
                <a16:creationId xmlns:a16="http://schemas.microsoft.com/office/drawing/2014/main" id="{D8BD88AE-E90B-534B-B631-590A91B56F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618" y="735774"/>
            <a:ext cx="6784521" cy="1824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 descr="Yamanaka">
            <a:extLst>
              <a:ext uri="{FF2B5EF4-FFF2-40B4-BE49-F238E27FC236}">
                <a16:creationId xmlns:a16="http://schemas.microsoft.com/office/drawing/2014/main" id="{FFEDD10A-92E0-8449-9605-6627C6007A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0139" y="793003"/>
            <a:ext cx="1709737" cy="170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 descr="Lasker">
            <a:extLst>
              <a:ext uri="{FF2B5EF4-FFF2-40B4-BE49-F238E27FC236}">
                <a16:creationId xmlns:a16="http://schemas.microsoft.com/office/drawing/2014/main" id="{1A0FE712-6FD2-FE47-B684-D677107258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2076" y="2788888"/>
            <a:ext cx="1447800" cy="337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DC29EA6-46AC-C345-B508-3BE43C2D64F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9363" b="15607"/>
          <a:stretch/>
        </p:blipFill>
        <p:spPr>
          <a:xfrm>
            <a:off x="2732724" y="3153633"/>
            <a:ext cx="5617220" cy="2739675"/>
          </a:xfrm>
          <a:prstGeom prst="rect">
            <a:avLst/>
          </a:prstGeom>
        </p:spPr>
      </p:pic>
      <p:sp>
        <p:nvSpPr>
          <p:cNvPr id="11" name="Text Box 3">
            <a:extLst>
              <a:ext uri="{FF2B5EF4-FFF2-40B4-BE49-F238E27FC236}">
                <a16:creationId xmlns:a16="http://schemas.microsoft.com/office/drawing/2014/main" id="{A400DC76-9C7C-0944-9CF8-870198DA1A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6643" y="6122226"/>
            <a:ext cx="120898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3600" dirty="0">
                <a:effectLst>
                  <a:outerShdw blurRad="38100" dist="38100" dir="2700000" algn="tl">
                    <a:srgbClr val="808080"/>
                  </a:outerShdw>
                </a:effectLst>
              </a:rPr>
              <a:t>2006.</a:t>
            </a:r>
          </a:p>
        </p:txBody>
      </p:sp>
    </p:spTree>
    <p:extLst>
      <p:ext uri="{BB962C8B-B14F-4D97-AF65-F5344CB8AC3E}">
        <p14:creationId xmlns:p14="http://schemas.microsoft.com/office/powerpoint/2010/main" val="13584830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597" name="Rectangle 5">
            <a:extLst>
              <a:ext uri="{FF2B5EF4-FFF2-40B4-BE49-F238E27FC236}">
                <a16:creationId xmlns:a16="http://schemas.microsoft.com/office/drawing/2014/main" id="{6692933B-EFE9-D74D-8818-5468CE809D04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1833958" y="671233"/>
            <a:ext cx="8229600" cy="588963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ea typeface="ＭＳ Ｐゴシック" pitchFamily="34" charset="-128"/>
              </a:rPr>
              <a:t>Human </a:t>
            </a:r>
            <a:r>
              <a:rPr lang="en-US" sz="3600" b="1" cap="none" dirty="0" err="1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ea typeface="ＭＳ Ｐゴシック" pitchFamily="34" charset="-128"/>
              </a:rPr>
              <a:t>i</a:t>
            </a:r>
            <a:r>
              <a:rPr lang="en-US" sz="3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ea typeface="ＭＳ Ｐゴシック" pitchFamily="34" charset="-128"/>
              </a:rPr>
              <a:t>psc</a:t>
            </a:r>
            <a:endParaRPr lang="en-US" sz="3600" b="1" dirty="0">
              <a:solidFill>
                <a:schemeClr val="tx1"/>
              </a:solidFill>
              <a:effectLst>
                <a:outerShdw blurRad="38100" dist="38100" dir="2700000" algn="tl">
                  <a:srgbClr val="808080"/>
                </a:outerShdw>
              </a:effectLst>
              <a:ea typeface="ＭＳ Ｐゴシック" pitchFamily="34" charset="-128"/>
            </a:endParaRPr>
          </a:p>
        </p:txBody>
      </p:sp>
      <p:grpSp>
        <p:nvGrpSpPr>
          <p:cNvPr id="68612" name="Group 13">
            <a:extLst>
              <a:ext uri="{FF2B5EF4-FFF2-40B4-BE49-F238E27FC236}">
                <a16:creationId xmlns:a16="http://schemas.microsoft.com/office/drawing/2014/main" id="{C3F4213B-A1D3-7844-ACA9-5F250223C7A6}"/>
              </a:ext>
            </a:extLst>
          </p:cNvPr>
          <p:cNvGrpSpPr>
            <a:grpSpLocks/>
          </p:cNvGrpSpPr>
          <p:nvPr/>
        </p:nvGrpSpPr>
        <p:grpSpPr bwMode="auto">
          <a:xfrm>
            <a:off x="1943686" y="3706018"/>
            <a:ext cx="7548563" cy="1509713"/>
            <a:chOff x="266" y="1568"/>
            <a:chExt cx="4755" cy="951"/>
          </a:xfrm>
        </p:grpSpPr>
        <p:pic>
          <p:nvPicPr>
            <p:cNvPr id="68616" name="Picture 4" descr="Yamanaka">
              <a:extLst>
                <a:ext uri="{FF2B5EF4-FFF2-40B4-BE49-F238E27FC236}">
                  <a16:creationId xmlns:a16="http://schemas.microsoft.com/office/drawing/2014/main" id="{0E0B2A09-359B-B843-AF2C-762E3EF99D6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" y="1568"/>
              <a:ext cx="3691" cy="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8617" name="Picture 10" descr="Yamanaka">
              <a:extLst>
                <a:ext uri="{FF2B5EF4-FFF2-40B4-BE49-F238E27FC236}">
                  <a16:creationId xmlns:a16="http://schemas.microsoft.com/office/drawing/2014/main" id="{6290A0DF-AAD5-CC4C-B76D-39026536191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8" y="1596"/>
              <a:ext cx="893" cy="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8613" name="Group 14">
            <a:extLst>
              <a:ext uri="{FF2B5EF4-FFF2-40B4-BE49-F238E27FC236}">
                <a16:creationId xmlns:a16="http://schemas.microsoft.com/office/drawing/2014/main" id="{316ACBC7-E898-C64F-9C6A-CD9ACE66393D}"/>
              </a:ext>
            </a:extLst>
          </p:cNvPr>
          <p:cNvGrpSpPr>
            <a:grpSpLocks/>
          </p:cNvGrpSpPr>
          <p:nvPr/>
        </p:nvGrpSpPr>
        <p:grpSpPr bwMode="auto">
          <a:xfrm>
            <a:off x="2601474" y="1793875"/>
            <a:ext cx="6308725" cy="1635125"/>
            <a:chOff x="974" y="436"/>
            <a:chExt cx="3974" cy="1030"/>
          </a:xfrm>
        </p:grpSpPr>
        <p:pic>
          <p:nvPicPr>
            <p:cNvPr id="68614" name="Picture 3" descr="Thomson">
              <a:extLst>
                <a:ext uri="{FF2B5EF4-FFF2-40B4-BE49-F238E27FC236}">
                  <a16:creationId xmlns:a16="http://schemas.microsoft.com/office/drawing/2014/main" id="{44E8B42E-AED5-D24A-8A1C-04983D5C714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4" y="473"/>
              <a:ext cx="2983" cy="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8615" name="Picture 11" descr="Jamie_T">
              <a:extLst>
                <a:ext uri="{FF2B5EF4-FFF2-40B4-BE49-F238E27FC236}">
                  <a16:creationId xmlns:a16="http://schemas.microsoft.com/office/drawing/2014/main" id="{0CC853A1-BE02-0F4E-996D-567A4F412B0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8" y="436"/>
              <a:ext cx="820" cy="10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696D9A5-F214-CF42-9B1F-1EF267C84C7C}"/>
              </a:ext>
            </a:extLst>
          </p:cNvPr>
          <p:cNvSpPr txBox="1"/>
          <p:nvPr/>
        </p:nvSpPr>
        <p:spPr>
          <a:xfrm>
            <a:off x="1833958" y="5877054"/>
            <a:ext cx="13364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3600" dirty="0"/>
              <a:t>2007.</a:t>
            </a:r>
            <a:endParaRPr lang="sr-Latn-RS" sz="2400" dirty="0"/>
          </a:p>
        </p:txBody>
      </p:sp>
    </p:spTree>
    <p:extLst>
      <p:ext uri="{BB962C8B-B14F-4D97-AF65-F5344CB8AC3E}">
        <p14:creationId xmlns:p14="http://schemas.microsoft.com/office/powerpoint/2010/main" val="34006527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D580DD3-B4FF-1144-89C4-6FAF8ACE00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9301" y="2965418"/>
            <a:ext cx="5190109" cy="389258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856B027-4082-8C45-85D6-68B655D8B515}"/>
              </a:ext>
            </a:extLst>
          </p:cNvPr>
          <p:cNvSpPr txBox="1"/>
          <p:nvPr/>
        </p:nvSpPr>
        <p:spPr>
          <a:xfrm>
            <a:off x="1676263" y="1739745"/>
            <a:ext cx="867897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sz="2400" dirty="0" err="1"/>
              <a:t>The</a:t>
            </a:r>
            <a:r>
              <a:rPr lang="sr-Latn-RS" sz="2400" dirty="0"/>
              <a:t> </a:t>
            </a:r>
            <a:r>
              <a:rPr lang="sr-Latn-RS" sz="2400" dirty="0" err="1"/>
              <a:t>Thompson</a:t>
            </a:r>
            <a:r>
              <a:rPr lang="sr-Latn-RS" sz="2400" dirty="0"/>
              <a:t> </a:t>
            </a:r>
            <a:r>
              <a:rPr lang="sr-Latn-RS" sz="2400" dirty="0" err="1"/>
              <a:t>group</a:t>
            </a:r>
            <a:r>
              <a:rPr lang="sr-Latn-RS" sz="2400" dirty="0"/>
              <a:t> </a:t>
            </a:r>
            <a:r>
              <a:rPr lang="sr-Latn-RS" sz="2400" dirty="0" err="1"/>
              <a:t>used</a:t>
            </a:r>
            <a:r>
              <a:rPr lang="sr-Latn-RS" sz="2400" dirty="0"/>
              <a:t> a set </a:t>
            </a:r>
            <a:r>
              <a:rPr lang="sr-Latn-RS" sz="2400" dirty="0" err="1"/>
              <a:t>of</a:t>
            </a:r>
            <a:r>
              <a:rPr lang="sr-Latn-RS" sz="2400" dirty="0"/>
              <a:t> </a:t>
            </a:r>
            <a:r>
              <a:rPr lang="sr-Latn-RS" sz="2400" dirty="0" err="1"/>
              <a:t>genes</a:t>
            </a:r>
            <a:r>
              <a:rPr lang="sr-Latn-RS" sz="2400" dirty="0"/>
              <a:t>:  </a:t>
            </a:r>
            <a:r>
              <a:rPr lang="sr-Latn-RS" sz="2400" b="1" dirty="0">
                <a:solidFill>
                  <a:srgbClr val="FF0000"/>
                </a:solidFill>
              </a:rPr>
              <a:t>OCT4, SOX2, NANOG </a:t>
            </a:r>
            <a:r>
              <a:rPr lang="sr-Latn-RS" sz="2400" dirty="0" err="1"/>
              <a:t>and</a:t>
            </a:r>
            <a:r>
              <a:rPr lang="sr-Latn-RS" sz="2400" dirty="0"/>
              <a:t> </a:t>
            </a:r>
            <a:r>
              <a:rPr lang="sr-Latn-RS" sz="2400" b="1" dirty="0">
                <a:solidFill>
                  <a:srgbClr val="FF0000"/>
                </a:solidFill>
              </a:rPr>
              <a:t>LIN28</a:t>
            </a:r>
            <a:r>
              <a:rPr lang="sr-Latn-RS" sz="2400" dirty="0"/>
              <a:t> as </a:t>
            </a:r>
            <a:r>
              <a:rPr lang="sr-Latn-RS" sz="2400" dirty="0" err="1"/>
              <a:t>well</a:t>
            </a:r>
            <a:r>
              <a:rPr lang="sr-Latn-RS" sz="2400" dirty="0"/>
              <a:t> as </a:t>
            </a:r>
            <a:r>
              <a:rPr lang="sr-Latn-RS" sz="2400" dirty="0" err="1"/>
              <a:t>lentiviruses</a:t>
            </a:r>
            <a:r>
              <a:rPr lang="sr-Latn-RS" sz="2400" dirty="0"/>
              <a:t> </a:t>
            </a:r>
            <a:r>
              <a:rPr lang="sr-Latn-RS" sz="2400" dirty="0" err="1"/>
              <a:t>instead</a:t>
            </a:r>
            <a:r>
              <a:rPr lang="sr-Latn-RS" sz="2400" dirty="0"/>
              <a:t> </a:t>
            </a:r>
            <a:r>
              <a:rPr lang="sr-Latn-RS" sz="2400" dirty="0" err="1"/>
              <a:t>of</a:t>
            </a:r>
            <a:r>
              <a:rPr lang="sr-Latn-RS" sz="2400" dirty="0"/>
              <a:t> </a:t>
            </a:r>
            <a:r>
              <a:rPr lang="sr-Latn-RS" sz="2400" dirty="0" err="1"/>
              <a:t>retroviruses</a:t>
            </a:r>
            <a:r>
              <a:rPr lang="sr-Latn-RS" sz="2400" dirty="0"/>
              <a:t> to </a:t>
            </a:r>
            <a:r>
              <a:rPr lang="sr-Latn-RS" sz="2400" dirty="0" err="1"/>
              <a:t>reprogram</a:t>
            </a:r>
            <a:r>
              <a:rPr lang="sr-Latn-RS" sz="2400" dirty="0"/>
              <a:t> human </a:t>
            </a:r>
            <a:r>
              <a:rPr lang="sr-Latn-RS" sz="2400" dirty="0" err="1"/>
              <a:t>fibroblasts</a:t>
            </a:r>
            <a:endParaRPr lang="sr-Latn-RS" sz="2400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D9AF263-8733-8C43-8B6F-0CCAAA9B31E4}"/>
              </a:ext>
            </a:extLst>
          </p:cNvPr>
          <p:cNvSpPr txBox="1">
            <a:spLocks noChangeArrowheads="1"/>
          </p:cNvSpPr>
          <p:nvPr/>
        </p:nvSpPr>
        <p:spPr bwMode="black">
          <a:xfrm>
            <a:off x="1836766" y="663769"/>
            <a:ext cx="8518467" cy="803495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ea typeface="ＭＳ Ｐゴシック" pitchFamily="34" charset="-128"/>
              </a:rPr>
              <a:t>Human </a:t>
            </a:r>
            <a:r>
              <a:rPr lang="en-US" b="1" cap="none" dirty="0" err="1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ea typeface="ＭＳ Ｐゴシック" pitchFamily="34" charset="-128"/>
              </a:rPr>
              <a:t>i</a:t>
            </a:r>
            <a:r>
              <a:rPr lang="en-US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ea typeface="ＭＳ Ｐゴシック" pitchFamily="34" charset="-128"/>
              </a:rPr>
              <a:t>psc</a:t>
            </a:r>
            <a:endParaRPr lang="en-US" b="1" dirty="0">
              <a:solidFill>
                <a:schemeClr val="tx1"/>
              </a:solidFill>
              <a:effectLst>
                <a:outerShdw blurRad="38100" dist="38100" dir="2700000" algn="tl">
                  <a:srgbClr val="808080"/>
                </a:outerShdw>
              </a:effectLst>
              <a:ea typeface="ＭＳ Ｐゴシック" pitchFamily="34" charset="-128"/>
            </a:endParaRPr>
          </a:p>
        </p:txBody>
      </p:sp>
      <p:pic>
        <p:nvPicPr>
          <p:cNvPr id="6" name="Picture 2" descr="Lin28: Primal Regulator of Growth and Metabolism in Stem Cells -  ScienceDirect">
            <a:extLst>
              <a:ext uri="{FF2B5EF4-FFF2-40B4-BE49-F238E27FC236}">
                <a16:creationId xmlns:a16="http://schemas.microsoft.com/office/drawing/2014/main" id="{41F69F07-E111-1F4F-8973-1B20D0A9E3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778"/>
          <a:stretch/>
        </p:blipFill>
        <p:spPr bwMode="auto">
          <a:xfrm>
            <a:off x="0" y="4110645"/>
            <a:ext cx="5462781" cy="160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89983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3E4327-785E-5943-BD03-2DDB3356C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cap="none" dirty="0" err="1"/>
              <a:t>i</a:t>
            </a:r>
            <a:r>
              <a:rPr lang="sr-Latn-RS" b="1" dirty="0" err="1"/>
              <a:t>PSC</a:t>
            </a:r>
            <a:r>
              <a:rPr lang="sr-Latn-RS" b="1" cap="none" dirty="0" err="1"/>
              <a:t>s</a:t>
            </a:r>
            <a:r>
              <a:rPr lang="sr-Latn-RS" b="1" cap="none" dirty="0"/>
              <a:t> CHARACTERISTICS</a:t>
            </a:r>
            <a:endParaRPr lang="sr-Latn-R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2479B0-8497-AA45-85CD-E6EC2CA6CC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136" y="2415623"/>
            <a:ext cx="7729728" cy="3101983"/>
          </a:xfrm>
        </p:spPr>
        <p:txBody>
          <a:bodyPr/>
          <a:lstStyle/>
          <a:p>
            <a:r>
              <a:rPr lang="sr-Latn-RS" dirty="0" err="1"/>
              <a:t>Identical</a:t>
            </a:r>
            <a:r>
              <a:rPr lang="sr-Latn-RS" dirty="0"/>
              <a:t> </a:t>
            </a:r>
            <a:r>
              <a:rPr lang="sr-Latn-RS" dirty="0" err="1"/>
              <a:t>morphology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cell</a:t>
            </a:r>
            <a:r>
              <a:rPr lang="sr-Latn-RS" dirty="0"/>
              <a:t> </a:t>
            </a:r>
            <a:r>
              <a:rPr lang="sr-Latn-RS" dirty="0" err="1"/>
              <a:t>markers</a:t>
            </a:r>
            <a:endParaRPr lang="sr-Latn-RS" dirty="0"/>
          </a:p>
          <a:p>
            <a:pPr marL="0" indent="0">
              <a:buNone/>
            </a:pPr>
            <a:r>
              <a:rPr lang="sr-Latn-RS" dirty="0"/>
              <a:t>(TRA1-60, TRA-81, OCT4, NANOG, SSEA-4, SOX2, REX).</a:t>
            </a:r>
          </a:p>
          <a:p>
            <a:r>
              <a:rPr lang="sr-Latn-RS" dirty="0" err="1"/>
              <a:t>Great</a:t>
            </a:r>
            <a:r>
              <a:rPr lang="sr-Latn-RS" dirty="0"/>
              <a:t> </a:t>
            </a:r>
            <a:r>
              <a:rPr lang="sr-Latn-RS" dirty="0" err="1"/>
              <a:t>proliferative</a:t>
            </a:r>
            <a:r>
              <a:rPr lang="sr-Latn-RS" dirty="0"/>
              <a:t> </a:t>
            </a:r>
            <a:r>
              <a:rPr lang="sr-Latn-RS" dirty="0" err="1"/>
              <a:t>potential</a:t>
            </a:r>
            <a:endParaRPr lang="sr-Latn-RS" dirty="0"/>
          </a:p>
          <a:p>
            <a:r>
              <a:rPr lang="sr-Latn-RS" dirty="0" err="1"/>
              <a:t>High</a:t>
            </a:r>
            <a:r>
              <a:rPr lang="sr-Latn-RS" dirty="0"/>
              <a:t> </a:t>
            </a:r>
            <a:r>
              <a:rPr lang="sr-Latn-RS" dirty="0" err="1"/>
              <a:t>telomerase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alkaline</a:t>
            </a:r>
            <a:r>
              <a:rPr lang="sr-Latn-RS" dirty="0"/>
              <a:t> </a:t>
            </a:r>
            <a:r>
              <a:rPr lang="sr-Latn-RS" dirty="0" err="1"/>
              <a:t>phosphatase</a:t>
            </a:r>
            <a:r>
              <a:rPr lang="sr-Latn-RS" dirty="0"/>
              <a:t> </a:t>
            </a:r>
            <a:r>
              <a:rPr lang="sr-Latn-RS" dirty="0" err="1"/>
              <a:t>activity</a:t>
            </a:r>
            <a:endParaRPr lang="sr-Latn-RS" dirty="0"/>
          </a:p>
          <a:p>
            <a:r>
              <a:rPr lang="sr-Latn-RS" dirty="0" err="1"/>
              <a:t>Pluripotency</a:t>
            </a:r>
            <a:r>
              <a:rPr lang="sr-Latn-RS" dirty="0"/>
              <a:t> (</a:t>
            </a:r>
            <a:r>
              <a:rPr lang="sr-Latn-RS" dirty="0" err="1"/>
              <a:t>differentiation</a:t>
            </a:r>
            <a:r>
              <a:rPr lang="sr-Latn-RS" dirty="0"/>
              <a:t> </a:t>
            </a:r>
            <a:r>
              <a:rPr lang="sr-Latn-RS" dirty="0" err="1"/>
              <a:t>into</a:t>
            </a:r>
            <a:r>
              <a:rPr lang="sr-Latn-RS" dirty="0"/>
              <a:t> </a:t>
            </a:r>
            <a:r>
              <a:rPr lang="sr-Latn-RS" dirty="0" err="1"/>
              <a:t>cells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all</a:t>
            </a:r>
            <a:r>
              <a:rPr lang="sr-Latn-RS" dirty="0"/>
              <a:t> </a:t>
            </a:r>
            <a:r>
              <a:rPr lang="sr-Latn-RS" dirty="0" err="1"/>
              <a:t>three</a:t>
            </a:r>
            <a:r>
              <a:rPr lang="sr-Latn-RS" dirty="0"/>
              <a:t> </a:t>
            </a:r>
            <a:r>
              <a:rPr lang="sr-Latn-RS" dirty="0" err="1"/>
              <a:t>leaf</a:t>
            </a:r>
            <a:r>
              <a:rPr lang="sr-Latn-RS" dirty="0"/>
              <a:t> </a:t>
            </a:r>
            <a:r>
              <a:rPr lang="sr-Latn-RS" dirty="0" err="1"/>
              <a:t>germs</a:t>
            </a:r>
            <a:r>
              <a:rPr lang="sr-Latn-RS" dirty="0"/>
              <a:t> as </a:t>
            </a:r>
            <a:r>
              <a:rPr lang="sr-Latn-RS" dirty="0" err="1"/>
              <a:t>evidenced</a:t>
            </a:r>
            <a:r>
              <a:rPr lang="sr-Latn-RS" dirty="0"/>
              <a:t> </a:t>
            </a:r>
            <a:r>
              <a:rPr lang="sr-Latn-RS" dirty="0" err="1"/>
              <a:t>by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formation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embryonic</a:t>
            </a:r>
            <a:r>
              <a:rPr lang="sr-Latn-RS" dirty="0"/>
              <a:t> </a:t>
            </a:r>
            <a:r>
              <a:rPr lang="sr-Latn-RS" dirty="0" err="1"/>
              <a:t>bodies</a:t>
            </a:r>
            <a:r>
              <a:rPr lang="sr-Latn-RS" dirty="0"/>
              <a:t>, </a:t>
            </a:r>
            <a:r>
              <a:rPr lang="sr-Latn-RS" dirty="0" err="1"/>
              <a:t>teratomas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chimeras</a:t>
            </a:r>
            <a:r>
              <a:rPr lang="sr-Latn-RS" dirty="0"/>
              <a:t>).</a:t>
            </a:r>
          </a:p>
        </p:txBody>
      </p:sp>
      <p:pic>
        <p:nvPicPr>
          <p:cNvPr id="4" name="Picture 2" descr="A method for differentiating human induced pluripotent stem cells toward  functional cardiomyocytes in 96-well microplates | Scientific Reports">
            <a:extLst>
              <a:ext uri="{FF2B5EF4-FFF2-40B4-BE49-F238E27FC236}">
                <a16:creationId xmlns:a16="http://schemas.microsoft.com/office/drawing/2014/main" id="{3249762C-A8DD-F94F-9788-6BB1F1D946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67"/>
          <a:stretch/>
        </p:blipFill>
        <p:spPr bwMode="auto">
          <a:xfrm>
            <a:off x="4003589" y="4868122"/>
            <a:ext cx="4022812" cy="1989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C6709DB-765F-2749-B00E-D5E6A73EA83F}"/>
              </a:ext>
            </a:extLst>
          </p:cNvPr>
          <p:cNvSpPr txBox="1"/>
          <p:nvPr/>
        </p:nvSpPr>
        <p:spPr>
          <a:xfrm>
            <a:off x="8723870" y="5090984"/>
            <a:ext cx="25949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 err="1">
                <a:solidFill>
                  <a:srgbClr val="FF0000"/>
                </a:solidFill>
              </a:rPr>
              <a:t>iPSCs</a:t>
            </a:r>
            <a:r>
              <a:rPr lang="sr-Latn-RS" sz="2400" b="1" dirty="0">
                <a:solidFill>
                  <a:srgbClr val="FF0000"/>
                </a:solidFill>
              </a:rPr>
              <a:t> are </a:t>
            </a:r>
            <a:r>
              <a:rPr lang="sr-Latn-RS" sz="2400" b="1" dirty="0" err="1">
                <a:solidFill>
                  <a:srgbClr val="FF0000"/>
                </a:solidFill>
              </a:rPr>
              <a:t>very</a:t>
            </a:r>
            <a:r>
              <a:rPr lang="sr-Latn-RS" sz="2400" b="1" dirty="0">
                <a:solidFill>
                  <a:srgbClr val="FF0000"/>
                </a:solidFill>
              </a:rPr>
              <a:t> </a:t>
            </a:r>
            <a:r>
              <a:rPr lang="sr-Latn-RS" sz="2400" b="1" dirty="0" err="1">
                <a:solidFill>
                  <a:srgbClr val="FF0000"/>
                </a:solidFill>
              </a:rPr>
              <a:t>similar</a:t>
            </a:r>
            <a:r>
              <a:rPr lang="sr-Latn-RS" sz="2400" b="1" dirty="0">
                <a:solidFill>
                  <a:srgbClr val="FF0000"/>
                </a:solidFill>
              </a:rPr>
              <a:t> to </a:t>
            </a:r>
            <a:r>
              <a:rPr lang="sr-Latn-RS" sz="2400" b="1" dirty="0" err="1">
                <a:solidFill>
                  <a:srgbClr val="FF0000"/>
                </a:solidFill>
              </a:rPr>
              <a:t>ESCs</a:t>
            </a:r>
            <a:r>
              <a:rPr lang="sr-Latn-RS" sz="2400" b="1" dirty="0">
                <a:solidFill>
                  <a:srgbClr val="FF0000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6346743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BCFCCA-8D88-A341-9D1B-3D54E514FA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8072" y="741450"/>
            <a:ext cx="8232375" cy="1021953"/>
          </a:xfrm>
        </p:spPr>
        <p:txBody>
          <a:bodyPr>
            <a:normAutofit/>
          </a:bodyPr>
          <a:lstStyle/>
          <a:p>
            <a:r>
              <a:rPr lang="en-US" dirty="0"/>
              <a:t>IPSC and ESC share many similar properties, such as morphology, self-renewal, telomerase activity, pluripotency and differentiation potential, the expression of pluripotency genes, epigenetic patterns, embryoid body and teratoma formation</a:t>
            </a:r>
          </a:p>
        </p:txBody>
      </p:sp>
      <p:pic>
        <p:nvPicPr>
          <p:cNvPr id="7" name="Content Placeholder 3">
            <a:extLst>
              <a:ext uri="{FF2B5EF4-FFF2-40B4-BE49-F238E27FC236}">
                <a16:creationId xmlns:a16="http://schemas.microsoft.com/office/drawing/2014/main" id="{DFB4D4BB-D984-2347-9FA7-319CC7C49F3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648"/>
          <a:stretch/>
        </p:blipFill>
        <p:spPr>
          <a:xfrm>
            <a:off x="6233073" y="4228253"/>
            <a:ext cx="3777374" cy="24162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35FC564-D852-E14B-97A5-462EE4186D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4689" y="3778658"/>
            <a:ext cx="3370063" cy="149406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2B149DB-AFCD-2845-BD31-F0ACB1A4711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283" r="11388"/>
          <a:stretch/>
        </p:blipFill>
        <p:spPr>
          <a:xfrm>
            <a:off x="6034733" y="1756444"/>
            <a:ext cx="4482620" cy="2415929"/>
          </a:xfrm>
          <a:prstGeom prst="rect">
            <a:avLst/>
          </a:prstGeom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01A4523F-D344-CA47-8BF4-E876067FE0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295" b="2430"/>
          <a:stretch/>
        </p:blipFill>
        <p:spPr>
          <a:xfrm rot="5400000">
            <a:off x="3057002" y="3641366"/>
            <a:ext cx="1285418" cy="4670044"/>
          </a:xfrm>
          <a:prstGeom prst="rect">
            <a:avLst/>
          </a:prstGeom>
          <a:noFill/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85D9195-38F0-934C-9813-AD577ADBF51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1324" t="44184" r="4757" b="24461"/>
          <a:stretch/>
        </p:blipFill>
        <p:spPr>
          <a:xfrm>
            <a:off x="1364689" y="1837793"/>
            <a:ext cx="4529571" cy="1871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630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5F1160-5250-5C46-AB0B-98513500E2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685800"/>
            <a:ext cx="11125200" cy="1467612"/>
          </a:xfrm>
        </p:spPr>
        <p:txBody>
          <a:bodyPr>
            <a:normAutofit/>
          </a:bodyPr>
          <a:lstStyle/>
          <a:p>
            <a:r>
              <a:rPr lang="sr-Latn-RS" dirty="0" err="1"/>
              <a:t>T</a:t>
            </a:r>
            <a:r>
              <a:rPr lang="sr-Latn-RS" cap="none" dirty="0" err="1"/>
              <a:t>hese</a:t>
            </a:r>
            <a:r>
              <a:rPr lang="sr-Latn-RS" cap="none" dirty="0"/>
              <a:t> </a:t>
            </a:r>
            <a:r>
              <a:rPr lang="sr-Latn-RS" cap="none" dirty="0" err="1"/>
              <a:t>cells</a:t>
            </a:r>
            <a:r>
              <a:rPr lang="sr-Latn-RS" cap="none" dirty="0"/>
              <a:t> </a:t>
            </a:r>
            <a:r>
              <a:rPr lang="sr-Latn-RS" cap="none" dirty="0" err="1"/>
              <a:t>have</a:t>
            </a:r>
            <a:r>
              <a:rPr lang="sr-Latn-RS" cap="none" dirty="0"/>
              <a:t> a </a:t>
            </a:r>
            <a:r>
              <a:rPr lang="sr-Latn-RS" cap="none" dirty="0" err="1"/>
              <a:t>unique</a:t>
            </a:r>
            <a:r>
              <a:rPr lang="sr-Latn-RS" cap="none" dirty="0"/>
              <a:t> </a:t>
            </a:r>
            <a:r>
              <a:rPr lang="sr-Latn-RS" cap="none" dirty="0" err="1"/>
              <a:t>ability</a:t>
            </a:r>
            <a:r>
              <a:rPr lang="sr-Latn-RS" cap="none" dirty="0"/>
              <a:t>: </a:t>
            </a:r>
            <a:r>
              <a:rPr lang="sr-Latn-RS" cap="none" dirty="0" err="1"/>
              <a:t>they</a:t>
            </a:r>
            <a:r>
              <a:rPr lang="sr-Latn-RS" cap="none" dirty="0"/>
              <a:t> </a:t>
            </a:r>
            <a:r>
              <a:rPr lang="sr-Latn-RS" cap="none" dirty="0" err="1"/>
              <a:t>can</a:t>
            </a:r>
            <a:r>
              <a:rPr lang="sr-Latn-RS" cap="none" dirty="0"/>
              <a:t> </a:t>
            </a:r>
            <a:r>
              <a:rPr lang="sr-Latn-RS" cap="none" dirty="0" err="1"/>
              <a:t>divide</a:t>
            </a:r>
            <a:r>
              <a:rPr lang="sr-Latn-RS" cap="none" dirty="0"/>
              <a:t> </a:t>
            </a:r>
            <a:r>
              <a:rPr lang="sr-Latn-RS" cap="none" dirty="0" err="1"/>
              <a:t>by</a:t>
            </a:r>
            <a:r>
              <a:rPr lang="sr-Latn-RS" cap="none" dirty="0"/>
              <a:t> </a:t>
            </a:r>
            <a:r>
              <a:rPr lang="sr-Latn-RS" cap="none" dirty="0" err="1"/>
              <a:t>symmetric</a:t>
            </a:r>
            <a:r>
              <a:rPr lang="sr-Latn-RS" cap="none" dirty="0"/>
              <a:t> </a:t>
            </a:r>
            <a:r>
              <a:rPr lang="sr-Latn-RS" cap="none" dirty="0" err="1"/>
              <a:t>division</a:t>
            </a:r>
            <a:r>
              <a:rPr lang="sr-Latn-RS" cap="none" dirty="0"/>
              <a:t> as </a:t>
            </a:r>
            <a:r>
              <a:rPr lang="sr-Latn-RS" cap="none" dirty="0" err="1"/>
              <a:t>well</a:t>
            </a:r>
            <a:r>
              <a:rPr lang="sr-Latn-RS" cap="none" dirty="0"/>
              <a:t> as </a:t>
            </a:r>
            <a:r>
              <a:rPr lang="sr-Latn-RS" cap="none" dirty="0" err="1"/>
              <a:t>by</a:t>
            </a:r>
            <a:r>
              <a:rPr lang="sr-Latn-RS" cap="none" dirty="0"/>
              <a:t> </a:t>
            </a:r>
            <a:r>
              <a:rPr lang="sr-Latn-RS" cap="none" dirty="0" err="1"/>
              <a:t>asymmetric</a:t>
            </a:r>
            <a:r>
              <a:rPr lang="sr-Latn-RS" cap="none" dirty="0"/>
              <a:t> </a:t>
            </a:r>
            <a:r>
              <a:rPr lang="sr-Latn-RS" cap="none" dirty="0" err="1"/>
              <a:t>division</a:t>
            </a:r>
            <a:r>
              <a:rPr lang="sr-Latn-RS" cap="none" dirty="0"/>
              <a:t>.</a:t>
            </a:r>
            <a:endParaRPr lang="sr-Latn-RS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8FBEBE8-F8F6-3B41-A59F-E11DACDD99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0876" y="2368629"/>
            <a:ext cx="6857491" cy="411449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0AC67A1-3862-C147-8F5F-32FC4037C861}"/>
              </a:ext>
            </a:extLst>
          </p:cNvPr>
          <p:cNvSpPr txBox="1"/>
          <p:nvPr/>
        </p:nvSpPr>
        <p:spPr>
          <a:xfrm>
            <a:off x="8147654" y="2910016"/>
            <a:ext cx="298347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dirty="0" err="1"/>
              <a:t>During</a:t>
            </a:r>
            <a:r>
              <a:rPr lang="sr-Latn-RS" sz="2000" dirty="0"/>
              <a:t> </a:t>
            </a:r>
            <a:r>
              <a:rPr lang="sr-Latn-RS" sz="2000" b="1" dirty="0" err="1"/>
              <a:t>asymmetric</a:t>
            </a:r>
            <a:r>
              <a:rPr lang="sr-Latn-RS" sz="2000" b="1" dirty="0"/>
              <a:t> </a:t>
            </a:r>
            <a:r>
              <a:rPr lang="sr-Latn-RS" sz="2000" b="1" dirty="0" err="1"/>
              <a:t>division</a:t>
            </a:r>
            <a:r>
              <a:rPr lang="sr-Latn-RS" sz="2000" dirty="0"/>
              <a:t>, one </a:t>
            </a:r>
            <a:r>
              <a:rPr lang="sr-Latn-RS" sz="2000" dirty="0" err="1"/>
              <a:t>of</a:t>
            </a:r>
            <a:r>
              <a:rPr lang="sr-Latn-RS" sz="2000" dirty="0"/>
              <a:t> </a:t>
            </a:r>
            <a:r>
              <a:rPr lang="sr-Latn-RS" sz="2000" dirty="0" err="1"/>
              <a:t>the</a:t>
            </a:r>
            <a:r>
              <a:rPr lang="sr-Latn-RS" sz="2000" dirty="0"/>
              <a:t> </a:t>
            </a:r>
            <a:r>
              <a:rPr lang="sr-Latn-RS" sz="2000" dirty="0" err="1"/>
              <a:t>newly</a:t>
            </a:r>
            <a:r>
              <a:rPr lang="sr-Latn-RS" sz="2000" dirty="0"/>
              <a:t> </a:t>
            </a:r>
            <a:r>
              <a:rPr lang="sr-Latn-RS" sz="2000" dirty="0" err="1"/>
              <a:t>formed</a:t>
            </a:r>
            <a:r>
              <a:rPr lang="sr-Latn-RS" sz="2000" dirty="0"/>
              <a:t> </a:t>
            </a:r>
            <a:r>
              <a:rPr lang="sr-Latn-RS" sz="2000" dirty="0" err="1"/>
              <a:t>daughter</a:t>
            </a:r>
            <a:r>
              <a:rPr lang="sr-Latn-RS" sz="2000" dirty="0"/>
              <a:t> </a:t>
            </a:r>
            <a:r>
              <a:rPr lang="sr-Latn-RS" sz="2000" dirty="0" err="1"/>
              <a:t>cells</a:t>
            </a:r>
            <a:r>
              <a:rPr lang="sr-Latn-RS" sz="2000" dirty="0"/>
              <a:t> </a:t>
            </a:r>
            <a:r>
              <a:rPr lang="sr-Latn-RS" sz="2000" dirty="0" err="1"/>
              <a:t>grows</a:t>
            </a:r>
            <a:r>
              <a:rPr lang="sr-Latn-RS" sz="2000" dirty="0"/>
              <a:t> </a:t>
            </a:r>
            <a:r>
              <a:rPr lang="sr-Latn-RS" sz="2000" dirty="0" err="1"/>
              <a:t>and</a:t>
            </a:r>
            <a:r>
              <a:rPr lang="sr-Latn-RS" sz="2000" dirty="0"/>
              <a:t> </a:t>
            </a:r>
            <a:r>
              <a:rPr lang="sr-Latn-RS" sz="2000" dirty="0" err="1"/>
              <a:t>differentiates</a:t>
            </a:r>
            <a:r>
              <a:rPr lang="sr-Latn-RS" sz="2000" dirty="0"/>
              <a:t> in a </a:t>
            </a:r>
            <a:r>
              <a:rPr lang="sr-Latn-RS" sz="2000" dirty="0" err="1"/>
              <a:t>certain</a:t>
            </a:r>
            <a:r>
              <a:rPr lang="sr-Latn-RS" sz="2000" dirty="0"/>
              <a:t> </a:t>
            </a:r>
            <a:r>
              <a:rPr lang="sr-Latn-RS" sz="2000" dirty="0" err="1"/>
              <a:t>direction</a:t>
            </a:r>
            <a:r>
              <a:rPr lang="sr-Latn-RS" sz="2000" dirty="0"/>
              <a:t>, </a:t>
            </a:r>
            <a:r>
              <a:rPr lang="sr-Latn-RS" sz="2000" dirty="0" err="1"/>
              <a:t>and</a:t>
            </a:r>
            <a:r>
              <a:rPr lang="sr-Latn-RS" sz="2000" dirty="0"/>
              <a:t> </a:t>
            </a:r>
            <a:r>
              <a:rPr lang="sr-Latn-RS" sz="2000" dirty="0" err="1"/>
              <a:t>the</a:t>
            </a:r>
            <a:r>
              <a:rPr lang="sr-Latn-RS" sz="2000" dirty="0"/>
              <a:t> </a:t>
            </a:r>
            <a:r>
              <a:rPr lang="sr-Latn-RS" sz="2000" dirty="0" err="1"/>
              <a:t>other</a:t>
            </a:r>
            <a:r>
              <a:rPr lang="sr-Latn-RS" sz="2000" dirty="0"/>
              <a:t> </a:t>
            </a:r>
            <a:r>
              <a:rPr lang="sr-Latn-RS" sz="2000" dirty="0" err="1"/>
              <a:t>remains</a:t>
            </a:r>
            <a:r>
              <a:rPr lang="sr-Latn-RS" sz="2000" dirty="0"/>
              <a:t> </a:t>
            </a:r>
            <a:r>
              <a:rPr lang="sr-Latn-RS" sz="2000" dirty="0" err="1"/>
              <a:t>an</a:t>
            </a:r>
            <a:r>
              <a:rPr lang="sr-Latn-RS" sz="2000" dirty="0"/>
              <a:t> </a:t>
            </a:r>
            <a:r>
              <a:rPr lang="sr-Latn-RS" sz="2000" dirty="0" err="1"/>
              <a:t>undifferentiated</a:t>
            </a:r>
            <a:r>
              <a:rPr lang="sr-Latn-RS" sz="2000" dirty="0"/>
              <a:t> </a:t>
            </a:r>
            <a:r>
              <a:rPr lang="sr-Latn-RS" sz="2000" dirty="0" err="1"/>
              <a:t>stem</a:t>
            </a:r>
            <a:r>
              <a:rPr lang="sr-Latn-RS" sz="2000" dirty="0"/>
              <a:t> </a:t>
            </a:r>
            <a:r>
              <a:rPr lang="sr-Latn-RS" sz="2000" dirty="0" err="1"/>
              <a:t>cell</a:t>
            </a:r>
            <a:r>
              <a:rPr lang="sr-Latn-RS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0692873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43B2A9-5AF8-2543-BCB6-4CB6E7E29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/>
              <a:t>DIFFERENCES BETWEEN </a:t>
            </a:r>
            <a:r>
              <a:rPr lang="sr-Latn-RS" b="1" cap="none" dirty="0" err="1"/>
              <a:t>i</a:t>
            </a:r>
            <a:r>
              <a:rPr lang="sr-Latn-RS" b="1" dirty="0" err="1"/>
              <a:t>PSC</a:t>
            </a:r>
            <a:r>
              <a:rPr lang="sr-Latn-RS" b="1" cap="none" dirty="0" err="1"/>
              <a:t>s</a:t>
            </a:r>
            <a:r>
              <a:rPr lang="sr-Latn-RS" b="1" dirty="0"/>
              <a:t> </a:t>
            </a:r>
            <a:r>
              <a:rPr lang="sr-Latn-RS" b="1" dirty="0" err="1"/>
              <a:t>and</a:t>
            </a:r>
            <a:r>
              <a:rPr lang="sr-Latn-RS" b="1" dirty="0"/>
              <a:t> </a:t>
            </a:r>
            <a:r>
              <a:rPr lang="sr-Latn-RS" b="1" dirty="0" err="1"/>
              <a:t>ESC</a:t>
            </a:r>
            <a:r>
              <a:rPr lang="sr-Latn-RS" b="1" cap="none" dirty="0" err="1"/>
              <a:t>s</a:t>
            </a:r>
            <a:endParaRPr lang="sr-Latn-R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278721-AB9E-974E-8593-8A2CAA8B2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Latn-RS" dirty="0" err="1"/>
              <a:t>epigenetic</a:t>
            </a:r>
            <a:r>
              <a:rPr lang="sr-Latn-RS" dirty="0"/>
              <a:t> </a:t>
            </a:r>
            <a:r>
              <a:rPr lang="sr-Latn-RS" dirty="0" err="1"/>
              <a:t>memory</a:t>
            </a:r>
            <a:r>
              <a:rPr lang="sr-Latn-RS" dirty="0"/>
              <a:t> </a:t>
            </a:r>
            <a:r>
              <a:rPr lang="sr-Latn-RS" dirty="0" err="1"/>
              <a:t>inherited</a:t>
            </a:r>
            <a:r>
              <a:rPr lang="sr-Latn-RS" dirty="0"/>
              <a:t> from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cells</a:t>
            </a:r>
            <a:r>
              <a:rPr lang="sr-Latn-RS" dirty="0"/>
              <a:t> from </a:t>
            </a:r>
            <a:r>
              <a:rPr lang="sr-Latn-RS" dirty="0" err="1"/>
              <a:t>which</a:t>
            </a:r>
            <a:r>
              <a:rPr lang="sr-Latn-RS" dirty="0"/>
              <a:t> </a:t>
            </a:r>
            <a:r>
              <a:rPr lang="sr-Latn-RS" dirty="0" err="1"/>
              <a:t>they</a:t>
            </a:r>
            <a:r>
              <a:rPr lang="sr-Latn-RS" dirty="0"/>
              <a:t> </a:t>
            </a:r>
            <a:r>
              <a:rPr lang="sr-Latn-RS" dirty="0" err="1"/>
              <a:t>originated</a:t>
            </a:r>
            <a:r>
              <a:rPr lang="sr-Latn-RS" dirty="0"/>
              <a:t>.</a:t>
            </a:r>
          </a:p>
          <a:p>
            <a:r>
              <a:rPr lang="sr-Latn-RS" dirty="0" err="1"/>
              <a:t>they</a:t>
            </a:r>
            <a:r>
              <a:rPr lang="sr-Latn-RS" dirty="0"/>
              <a:t> </a:t>
            </a:r>
            <a:r>
              <a:rPr lang="sr-Latn-RS" dirty="0" err="1"/>
              <a:t>can</a:t>
            </a:r>
            <a:r>
              <a:rPr lang="sr-Latn-RS" dirty="0"/>
              <a:t> </a:t>
            </a:r>
            <a:r>
              <a:rPr lang="sr-Latn-RS" dirty="0" err="1"/>
              <a:t>differentiate</a:t>
            </a:r>
            <a:r>
              <a:rPr lang="sr-Latn-RS" dirty="0"/>
              <a:t> </a:t>
            </a:r>
            <a:r>
              <a:rPr lang="sr-Latn-RS" dirty="0" err="1"/>
              <a:t>into</a:t>
            </a:r>
            <a:r>
              <a:rPr lang="sr-Latn-RS" dirty="0"/>
              <a:t> </a:t>
            </a:r>
            <a:r>
              <a:rPr lang="sr-Latn-RS" dirty="0" err="1"/>
              <a:t>cells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all</a:t>
            </a:r>
            <a:r>
              <a:rPr lang="sr-Latn-RS" dirty="0"/>
              <a:t> </a:t>
            </a:r>
            <a:r>
              <a:rPr lang="sr-Latn-RS" dirty="0" err="1"/>
              <a:t>three</a:t>
            </a:r>
            <a:r>
              <a:rPr lang="sr-Latn-RS" dirty="0"/>
              <a:t> </a:t>
            </a:r>
            <a:r>
              <a:rPr lang="sr-Latn-RS" dirty="0" err="1"/>
              <a:t>germ</a:t>
            </a:r>
            <a:r>
              <a:rPr lang="sr-Latn-RS" dirty="0"/>
              <a:t> </a:t>
            </a:r>
            <a:r>
              <a:rPr lang="sr-Latn-RS" dirty="0" err="1"/>
              <a:t>layers</a:t>
            </a:r>
            <a:r>
              <a:rPr lang="sr-Latn-RS" dirty="0"/>
              <a:t>, </a:t>
            </a:r>
            <a:r>
              <a:rPr lang="sr-Latn-RS" dirty="0" err="1"/>
              <a:t>however</a:t>
            </a:r>
            <a:r>
              <a:rPr lang="sr-Latn-RS" dirty="0"/>
              <a:t> </a:t>
            </a:r>
            <a:r>
              <a:rPr lang="sr-Latn-RS" dirty="0" err="1"/>
              <a:t>they</a:t>
            </a:r>
            <a:r>
              <a:rPr lang="sr-Latn-RS" dirty="0"/>
              <a:t> </a:t>
            </a:r>
            <a:r>
              <a:rPr lang="sr-Latn-RS" dirty="0" err="1"/>
              <a:t>differentiate</a:t>
            </a:r>
            <a:r>
              <a:rPr lang="sr-Latn-RS" dirty="0"/>
              <a:t> more </a:t>
            </a:r>
            <a:r>
              <a:rPr lang="sr-Latn-RS" dirty="0" err="1"/>
              <a:t>easily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quickly</a:t>
            </a:r>
            <a:r>
              <a:rPr lang="sr-Latn-RS" dirty="0"/>
              <a:t> </a:t>
            </a:r>
            <a:r>
              <a:rPr lang="sr-Latn-RS" dirty="0" err="1"/>
              <a:t>into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cells</a:t>
            </a:r>
            <a:r>
              <a:rPr lang="sr-Latn-RS" dirty="0"/>
              <a:t> from </a:t>
            </a:r>
            <a:r>
              <a:rPr lang="sr-Latn-RS" dirty="0" err="1"/>
              <a:t>which</a:t>
            </a:r>
            <a:r>
              <a:rPr lang="sr-Latn-RS" dirty="0"/>
              <a:t> </a:t>
            </a:r>
            <a:r>
              <a:rPr lang="sr-Latn-RS" dirty="0" err="1"/>
              <a:t>they</a:t>
            </a:r>
            <a:r>
              <a:rPr lang="sr-Latn-RS" dirty="0"/>
              <a:t> </a:t>
            </a:r>
            <a:r>
              <a:rPr lang="sr-Latn-RS" dirty="0" err="1"/>
              <a:t>originated</a:t>
            </a:r>
            <a:endParaRPr lang="sr-Latn-RS" dirty="0"/>
          </a:p>
          <a:p>
            <a:endParaRPr lang="sr-Latn-RS" dirty="0"/>
          </a:p>
          <a:p>
            <a:r>
              <a:rPr lang="sr-Latn-RS" dirty="0"/>
              <a:t>FOR EXAMPLE. </a:t>
            </a:r>
            <a:r>
              <a:rPr lang="sr-Latn-RS" dirty="0" err="1"/>
              <a:t>iPSCs</a:t>
            </a:r>
            <a:r>
              <a:rPr lang="sr-Latn-RS" dirty="0"/>
              <a:t> </a:t>
            </a:r>
            <a:r>
              <a:rPr lang="sr-Latn-RS" dirty="0" err="1"/>
              <a:t>obtained</a:t>
            </a:r>
            <a:r>
              <a:rPr lang="sr-Latn-RS" dirty="0"/>
              <a:t> from </a:t>
            </a:r>
            <a:r>
              <a:rPr lang="sr-Latn-RS" dirty="0" err="1"/>
              <a:t>blood</a:t>
            </a:r>
            <a:r>
              <a:rPr lang="sr-Latn-RS" dirty="0"/>
              <a:t> </a:t>
            </a:r>
            <a:r>
              <a:rPr lang="sr-Latn-RS" dirty="0" err="1"/>
              <a:t>cells</a:t>
            </a:r>
            <a:r>
              <a:rPr lang="sr-Latn-RS" dirty="0"/>
              <a:t> </a:t>
            </a:r>
            <a:r>
              <a:rPr lang="sr-Latn-RS" dirty="0" err="1"/>
              <a:t>form</a:t>
            </a:r>
            <a:r>
              <a:rPr lang="sr-Latn-RS" dirty="0"/>
              <a:t> </a:t>
            </a:r>
            <a:r>
              <a:rPr lang="sr-Latn-RS" dirty="0" err="1"/>
              <a:t>hematopoietic</a:t>
            </a:r>
            <a:r>
              <a:rPr lang="sr-Latn-RS" dirty="0"/>
              <a:t> </a:t>
            </a:r>
            <a:r>
              <a:rPr lang="sr-Latn-RS" dirty="0" err="1"/>
              <a:t>colonies</a:t>
            </a:r>
            <a:r>
              <a:rPr lang="sr-Latn-RS" dirty="0"/>
              <a:t> </a:t>
            </a:r>
            <a:r>
              <a:rPr lang="sr-Latn-RS" dirty="0" err="1"/>
              <a:t>faster</a:t>
            </a:r>
            <a:r>
              <a:rPr lang="sr-Latn-RS" dirty="0"/>
              <a:t>, </a:t>
            </a:r>
            <a:r>
              <a:rPr lang="sr-Latn-RS" dirty="0" err="1"/>
              <a:t>iPSCs</a:t>
            </a:r>
            <a:r>
              <a:rPr lang="sr-Latn-RS" dirty="0"/>
              <a:t> </a:t>
            </a:r>
            <a:r>
              <a:rPr lang="sr-Latn-RS" dirty="0" err="1"/>
              <a:t>obtained</a:t>
            </a:r>
            <a:r>
              <a:rPr lang="sr-Latn-RS" dirty="0"/>
              <a:t> </a:t>
            </a:r>
            <a:r>
              <a:rPr lang="sr-Latn-RS" dirty="0" err="1"/>
              <a:t>by</a:t>
            </a:r>
            <a:r>
              <a:rPr lang="sr-Latn-RS" dirty="0"/>
              <a:t> </a:t>
            </a:r>
            <a:r>
              <a:rPr lang="sr-Latn-RS" dirty="0" err="1"/>
              <a:t>reprogramming</a:t>
            </a:r>
            <a:r>
              <a:rPr lang="sr-Latn-RS" dirty="0"/>
              <a:t> </a:t>
            </a:r>
            <a:r>
              <a:rPr lang="sr-Latn-RS" dirty="0" err="1"/>
              <a:t>pancreatic</a:t>
            </a:r>
            <a:r>
              <a:rPr lang="sr-Latn-RS" dirty="0"/>
              <a:t> beta </a:t>
            </a:r>
            <a:r>
              <a:rPr lang="sr-Latn-RS" dirty="0" err="1"/>
              <a:t>cells</a:t>
            </a:r>
            <a:r>
              <a:rPr lang="sr-Latn-RS" dirty="0"/>
              <a:t> </a:t>
            </a:r>
            <a:r>
              <a:rPr lang="sr-Latn-RS" dirty="0" err="1"/>
              <a:t>differentiate</a:t>
            </a:r>
            <a:r>
              <a:rPr lang="sr-Latn-RS" dirty="0"/>
              <a:t> </a:t>
            </a:r>
            <a:r>
              <a:rPr lang="sr-Latn-RS" dirty="0" err="1"/>
              <a:t>faster</a:t>
            </a:r>
            <a:r>
              <a:rPr lang="sr-Latn-RS" dirty="0"/>
              <a:t> </a:t>
            </a:r>
            <a:r>
              <a:rPr lang="sr-Latn-RS" dirty="0" err="1"/>
              <a:t>into</a:t>
            </a:r>
            <a:r>
              <a:rPr lang="sr-Latn-RS" dirty="0"/>
              <a:t> insulin-</a:t>
            </a:r>
            <a:r>
              <a:rPr lang="sr-Latn-RS" dirty="0" err="1"/>
              <a:t>producing</a:t>
            </a:r>
            <a:r>
              <a:rPr lang="sr-Latn-RS" dirty="0"/>
              <a:t> </a:t>
            </a:r>
            <a:r>
              <a:rPr lang="sr-Latn-RS" dirty="0" err="1"/>
              <a:t>cells</a:t>
            </a:r>
            <a:r>
              <a:rPr lang="sr-Latn-RS" dirty="0"/>
              <a:t>, </a:t>
            </a:r>
            <a:r>
              <a:rPr lang="sr-Latn-RS" dirty="0" err="1"/>
              <a:t>iPSCs</a:t>
            </a:r>
            <a:r>
              <a:rPr lang="sr-Latn-RS" dirty="0"/>
              <a:t> </a:t>
            </a:r>
            <a:r>
              <a:rPr lang="sr-Latn-RS" dirty="0" err="1"/>
              <a:t>obtained</a:t>
            </a:r>
            <a:r>
              <a:rPr lang="sr-Latn-RS" dirty="0"/>
              <a:t> </a:t>
            </a:r>
            <a:r>
              <a:rPr lang="sr-Latn-RS" dirty="0" err="1"/>
              <a:t>by</a:t>
            </a:r>
            <a:r>
              <a:rPr lang="sr-Latn-RS" dirty="0"/>
              <a:t> </a:t>
            </a:r>
            <a:r>
              <a:rPr lang="sr-Latn-RS" dirty="0" err="1"/>
              <a:t>reprogramming</a:t>
            </a:r>
            <a:r>
              <a:rPr lang="sr-Latn-RS" dirty="0"/>
              <a:t> </a:t>
            </a:r>
            <a:r>
              <a:rPr lang="sr-Latn-RS" dirty="0" err="1"/>
              <a:t>fibroblasts</a:t>
            </a:r>
            <a:r>
              <a:rPr lang="sr-Latn-RS" dirty="0"/>
              <a:t> </a:t>
            </a:r>
            <a:r>
              <a:rPr lang="sr-Latn-RS" dirty="0" err="1"/>
              <a:t>differentiate</a:t>
            </a:r>
            <a:r>
              <a:rPr lang="sr-Latn-RS" dirty="0"/>
              <a:t> more </a:t>
            </a:r>
            <a:r>
              <a:rPr lang="sr-Latn-RS" dirty="0" err="1"/>
              <a:t>easily</a:t>
            </a:r>
            <a:r>
              <a:rPr lang="sr-Latn-RS" dirty="0"/>
              <a:t> </a:t>
            </a:r>
            <a:r>
              <a:rPr lang="sr-Latn-RS" dirty="0" err="1"/>
              <a:t>into</a:t>
            </a:r>
            <a:r>
              <a:rPr lang="sr-Latn-RS" dirty="0"/>
              <a:t> </a:t>
            </a:r>
            <a:r>
              <a:rPr lang="sr-Latn-RS" dirty="0" err="1"/>
              <a:t>osteoblasts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16186280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317E36F2-3593-A24E-B189-3F94A0EF5362}"/>
              </a:ext>
            </a:extLst>
          </p:cNvPr>
          <p:cNvSpPr txBox="1">
            <a:spLocks/>
          </p:cNvSpPr>
          <p:nvPr/>
        </p:nvSpPr>
        <p:spPr bwMode="black">
          <a:xfrm>
            <a:off x="2231136" y="648824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Latn-RS" b="1" cap="none" dirty="0" err="1"/>
              <a:t>i</a:t>
            </a:r>
            <a:r>
              <a:rPr lang="sr-Latn-RS" b="1" dirty="0" err="1"/>
              <a:t>PSC</a:t>
            </a:r>
            <a:r>
              <a:rPr lang="sr-Latn-RS" b="1" dirty="0"/>
              <a:t> </a:t>
            </a:r>
            <a:r>
              <a:rPr lang="en-US" b="1" dirty="0"/>
              <a:t>in regenerative medicine</a:t>
            </a:r>
            <a:endParaRPr lang="sr-Latn-RS" b="1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67F7D7D-398A-FF46-8ED7-F2451DF20F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136" y="2193750"/>
            <a:ext cx="7729728" cy="3101983"/>
          </a:xfrm>
        </p:spPr>
        <p:txBody>
          <a:bodyPr>
            <a:normAutofit/>
          </a:bodyPr>
          <a:lstStyle/>
          <a:p>
            <a:r>
              <a:rPr lang="en-US" dirty="0"/>
              <a:t>Differentiate into cells of all three germs layers, but there are no ethical issues</a:t>
            </a:r>
          </a:p>
          <a:p>
            <a:r>
              <a:rPr lang="en-US" dirty="0"/>
              <a:t>An ideal source of cells for </a:t>
            </a:r>
            <a:r>
              <a:rPr lang="en-US" b="1" dirty="0"/>
              <a:t>patient-specific therapy</a:t>
            </a:r>
            <a:r>
              <a:rPr lang="en-US" dirty="0"/>
              <a:t>, there is no risk of immune reactions and rejection.</a:t>
            </a:r>
          </a:p>
          <a:p>
            <a:r>
              <a:rPr lang="en-US" dirty="0"/>
              <a:t>An alternative solution that overcomes the problems of tissue transplantation - (lack of donors and matching tissue)</a:t>
            </a:r>
          </a:p>
          <a:p>
            <a:r>
              <a:rPr lang="en-US" dirty="0"/>
              <a:t>iPSCs as a disease model</a:t>
            </a:r>
            <a:endParaRPr lang="sr-RS" dirty="0"/>
          </a:p>
          <a:p>
            <a:endParaRPr lang="sr-Cyrl-RS" dirty="0"/>
          </a:p>
          <a:p>
            <a:endParaRPr lang="sr-Cyrl-RS" dirty="0"/>
          </a:p>
          <a:p>
            <a:endParaRPr lang="sr-Cyrl-RS" dirty="0"/>
          </a:p>
          <a:p>
            <a:endParaRPr lang="sr-Latn-RS" dirty="0"/>
          </a:p>
        </p:txBody>
      </p:sp>
      <p:pic>
        <p:nvPicPr>
          <p:cNvPr id="4" name="Picture 2" descr="Induced Pluripotent Stem (iPS) Cells in Medicine and Research">
            <a:extLst>
              <a:ext uri="{FF2B5EF4-FFF2-40B4-BE49-F238E27FC236}">
                <a16:creationId xmlns:a16="http://schemas.microsoft.com/office/drawing/2014/main" id="{9496DFAE-EFEF-3F43-AF7A-1A48413DFA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5449" y="4461610"/>
            <a:ext cx="3690551" cy="2396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EF40578-1502-9643-8CB0-D7378E5CF0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9990" y="4461610"/>
            <a:ext cx="3195187" cy="2396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93033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9B909-414B-254C-B7E3-C0B2EF6D4F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Challenges of iPSC technology </a:t>
            </a: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30840E-7A75-374C-9809-61A769ECF2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2556932"/>
            <a:ext cx="5497285" cy="3318936"/>
          </a:xfrm>
        </p:spPr>
        <p:txBody>
          <a:bodyPr>
            <a:normAutofit/>
          </a:bodyPr>
          <a:lstStyle/>
          <a:p>
            <a:r>
              <a:rPr lang="en-US" b="1" dirty="0"/>
              <a:t>1. risk of teratoma formation </a:t>
            </a:r>
            <a:r>
              <a:rPr lang="en-US" dirty="0"/>
              <a:t>which can happened if patient receive iPSC-derived cells that contain undifferentiated iPSC </a:t>
            </a:r>
          </a:p>
          <a:p>
            <a:r>
              <a:rPr lang="en-US" b="1" dirty="0"/>
              <a:t>2. undesired differentiation of iPSCs </a:t>
            </a:r>
            <a:r>
              <a:rPr lang="en-US" dirty="0"/>
              <a:t>in broad range of somatic cells </a:t>
            </a:r>
          </a:p>
          <a:p>
            <a:r>
              <a:rPr lang="en-US" dirty="0"/>
              <a:t>development of more effective methods for generation of purified populations of autologous iPSC-derived differentiated cells </a:t>
            </a:r>
          </a:p>
          <a:p>
            <a:r>
              <a:rPr lang="en-US" b="1" dirty="0"/>
              <a:t>3. genomic instability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7B5FE0-F485-E24D-B63E-4979533DDA6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8272"/>
          <a:stretch/>
        </p:blipFill>
        <p:spPr>
          <a:xfrm>
            <a:off x="6906986" y="2457645"/>
            <a:ext cx="4245428" cy="3637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5527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DC25B5-B017-4147-BD81-B457F6B3A9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82646" y="1376437"/>
            <a:ext cx="7298453" cy="4105126"/>
          </a:xfrm>
        </p:spPr>
        <p:txBody>
          <a:bodyPr>
            <a:normAutofit/>
          </a:bodyPr>
          <a:lstStyle/>
          <a:p>
            <a:r>
              <a:rPr lang="en-US" b="1" dirty="0"/>
              <a:t>4. transformation of iPSCs into tumor cells </a:t>
            </a:r>
            <a:r>
              <a:rPr lang="en-US" dirty="0"/>
              <a:t>could be a consequence of oncogenic properties of the reprogramming cocktail (use of c-MYC), or insertional mutagenesis induced by the reprogramming with integrating retroviral or lentiviral vectors which disrupts endogenous genes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62CCD30-A944-C941-B9BB-546363C05FF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7524"/>
          <a:stretch/>
        </p:blipFill>
        <p:spPr>
          <a:xfrm>
            <a:off x="3381465" y="2985353"/>
            <a:ext cx="4980213" cy="2613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13124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E4F5C3-FD84-AF42-A315-E1118B040E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6036" y="837692"/>
            <a:ext cx="7729728" cy="1188720"/>
          </a:xfrm>
        </p:spPr>
        <p:txBody>
          <a:bodyPr/>
          <a:lstStyle/>
          <a:p>
            <a:r>
              <a:rPr lang="sr-Latn-RS" b="1" dirty="0" err="1"/>
              <a:t>Adult</a:t>
            </a:r>
            <a:r>
              <a:rPr lang="sr-Latn-RS" b="1" dirty="0"/>
              <a:t> </a:t>
            </a:r>
            <a:r>
              <a:rPr lang="sr-Latn-RS" b="1" dirty="0" err="1"/>
              <a:t>stem</a:t>
            </a:r>
            <a:r>
              <a:rPr lang="sr-Latn-RS" b="1" dirty="0"/>
              <a:t> </a:t>
            </a:r>
            <a:r>
              <a:rPr lang="sr-Latn-RS" b="1" dirty="0" err="1"/>
              <a:t>cells</a:t>
            </a:r>
            <a:endParaRPr lang="sr-Latn-R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2A29E0-A7BD-2D40-B02B-3C1FF8EEE2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65910" y="2026412"/>
            <a:ext cx="9060180" cy="3396513"/>
          </a:xfrm>
        </p:spPr>
        <p:txBody>
          <a:bodyPr>
            <a:normAutofit/>
          </a:bodyPr>
          <a:lstStyle/>
          <a:p>
            <a:endParaRPr lang="en-US" dirty="0"/>
          </a:p>
          <a:p>
            <a:r>
              <a:rPr lang="en-US" dirty="0"/>
              <a:t>ASCs maintain tissue and organ homeostasis throughout an individual's life, enabling the replacement of cells lost through physiological or pathological processes.</a:t>
            </a:r>
          </a:p>
          <a:p>
            <a:r>
              <a:rPr lang="en-US" dirty="0"/>
              <a:t>Present in all adult tissues.</a:t>
            </a:r>
          </a:p>
          <a:p>
            <a:r>
              <a:rPr lang="en-US" dirty="0"/>
              <a:t>The ASC population is small and localized in a specific microenvironment in a tissue niche.</a:t>
            </a:r>
          </a:p>
          <a:p>
            <a:endParaRPr lang="en-US" dirty="0"/>
          </a:p>
          <a:p>
            <a:pPr marL="0" indent="0">
              <a:buNone/>
            </a:pPr>
            <a:br>
              <a:rPr lang="en-US" dirty="0"/>
            </a:br>
            <a:endParaRPr lang="sr-Latn-R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A73B008-3C26-3E4D-89C3-7874FE9D73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9208" y="4197056"/>
            <a:ext cx="3106556" cy="2660944"/>
          </a:xfrm>
          <a:prstGeom prst="rect">
            <a:avLst/>
          </a:prstGeom>
        </p:spPr>
      </p:pic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4B15D39D-0DFC-AB4B-9513-3BBCDB62B8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6035" y="4193668"/>
            <a:ext cx="4434907" cy="2660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95929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tem Cell FAQs - Bedford Research Foundation">
            <a:extLst>
              <a:ext uri="{FF2B5EF4-FFF2-40B4-BE49-F238E27FC236}">
                <a16:creationId xmlns:a16="http://schemas.microsoft.com/office/drawing/2014/main" id="{D7119CC7-3531-1A4E-81E9-AA1DF25F92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0762" y="1299545"/>
            <a:ext cx="7652394" cy="5558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A0EB7074-8C27-0C42-BD44-18926F8B43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3428" y="110824"/>
            <a:ext cx="7729728" cy="1188720"/>
          </a:xfrm>
        </p:spPr>
        <p:txBody>
          <a:bodyPr>
            <a:normAutofit/>
          </a:bodyPr>
          <a:lstStyle/>
          <a:p>
            <a:r>
              <a:rPr lang="sr-Latn-RS" b="1" dirty="0" err="1"/>
              <a:t>Adult</a:t>
            </a:r>
            <a:r>
              <a:rPr lang="sr-Latn-RS" b="1" dirty="0"/>
              <a:t> </a:t>
            </a:r>
            <a:r>
              <a:rPr lang="sr-Latn-RS" b="1" dirty="0" err="1"/>
              <a:t>stem</a:t>
            </a:r>
            <a:r>
              <a:rPr lang="sr-Latn-RS" b="1" dirty="0"/>
              <a:t> </a:t>
            </a:r>
            <a:r>
              <a:rPr lang="sr-Latn-RS" b="1" dirty="0" err="1"/>
              <a:t>cells</a:t>
            </a:r>
            <a:r>
              <a:rPr lang="sr-Latn-RS" b="1" dirty="0"/>
              <a:t> are </a:t>
            </a:r>
            <a:r>
              <a:rPr lang="sr-Latn-RS" b="1" dirty="0" err="1"/>
              <a:t>multipotent</a:t>
            </a:r>
            <a:endParaRPr lang="sr-Latn-RS" b="1" dirty="0"/>
          </a:p>
        </p:txBody>
      </p:sp>
    </p:spTree>
    <p:extLst>
      <p:ext uri="{BB962C8B-B14F-4D97-AF65-F5344CB8AC3E}">
        <p14:creationId xmlns:p14="http://schemas.microsoft.com/office/powerpoint/2010/main" val="131936057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Adult Stem Cell - an overview | ScienceDirect Topics">
            <a:extLst>
              <a:ext uri="{FF2B5EF4-FFF2-40B4-BE49-F238E27FC236}">
                <a16:creationId xmlns:a16="http://schemas.microsoft.com/office/drawing/2014/main" id="{E8DDDB80-5D82-444B-91E0-498FB0C9F2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0334" y="1413359"/>
            <a:ext cx="5832390" cy="5444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5013959-2AB7-8B4E-AE04-B7EAD34D9D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3428" y="110824"/>
            <a:ext cx="7729728" cy="1188720"/>
          </a:xfrm>
        </p:spPr>
        <p:txBody>
          <a:bodyPr>
            <a:normAutofit/>
          </a:bodyPr>
          <a:lstStyle/>
          <a:p>
            <a:r>
              <a:rPr lang="sr-Latn-RS" b="1" dirty="0"/>
              <a:t>TYPES OF </a:t>
            </a:r>
            <a:r>
              <a:rPr lang="sr-Latn-RS" b="1" dirty="0" err="1"/>
              <a:t>Adult</a:t>
            </a:r>
            <a:r>
              <a:rPr lang="sr-Latn-RS" b="1" dirty="0"/>
              <a:t> </a:t>
            </a:r>
            <a:r>
              <a:rPr lang="sr-Latn-RS" b="1" dirty="0" err="1"/>
              <a:t>stem</a:t>
            </a:r>
            <a:r>
              <a:rPr lang="sr-Latn-RS" b="1" dirty="0"/>
              <a:t> </a:t>
            </a:r>
            <a:r>
              <a:rPr lang="sr-Latn-RS" b="1" dirty="0" err="1"/>
              <a:t>cells</a:t>
            </a:r>
            <a:endParaRPr lang="sr-Latn-RS" b="1" dirty="0"/>
          </a:p>
        </p:txBody>
      </p:sp>
    </p:spTree>
    <p:extLst>
      <p:ext uri="{BB962C8B-B14F-4D97-AF65-F5344CB8AC3E}">
        <p14:creationId xmlns:p14="http://schemas.microsoft.com/office/powerpoint/2010/main" val="155648591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39E43-5487-2144-8B4D-F92476687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b="1" dirty="0"/>
              <a:t>ADULT STEM CELLS in bone </a:t>
            </a:r>
            <a:r>
              <a:rPr lang="sr-Latn-RS" b="1" dirty="0" err="1"/>
              <a:t>marrow</a:t>
            </a:r>
            <a:endParaRPr lang="sr-Latn-RS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9108F2-A655-5A4A-AE54-D39EFF7B8A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2569408"/>
            <a:ext cx="5502902" cy="33239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27AC6AB-B03C-7245-B03C-16D7B69C75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140" t="23905" r="12478"/>
          <a:stretch/>
        </p:blipFill>
        <p:spPr>
          <a:xfrm>
            <a:off x="7255502" y="3429000"/>
            <a:ext cx="4004564" cy="1969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53150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97AAF9-9A75-404B-83B1-69A23A859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641562"/>
            <a:ext cx="7729728" cy="1188720"/>
          </a:xfrm>
        </p:spPr>
        <p:txBody>
          <a:bodyPr>
            <a:normAutofit/>
          </a:bodyPr>
          <a:lstStyle/>
          <a:p>
            <a:r>
              <a:rPr lang="en-US" b="1" dirty="0"/>
              <a:t>Hematopoietic stem cells (HSC)</a:t>
            </a:r>
            <a:endParaRPr lang="sr-Latn-RS" b="1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8F01F49-CDAD-434B-B69D-AC31679A6A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136" y="2015889"/>
            <a:ext cx="7729728" cy="3101983"/>
          </a:xfrm>
        </p:spPr>
        <p:txBody>
          <a:bodyPr/>
          <a:lstStyle/>
          <a:p>
            <a:r>
              <a:rPr lang="en-US" dirty="0"/>
              <a:t>Blood cells are formed by the proliferation and differentiation of HSCs by a process called hematopoiesis.</a:t>
            </a:r>
          </a:p>
          <a:p>
            <a:r>
              <a:rPr lang="en-US" dirty="0"/>
              <a:t>HSC treatments have been successfully used for many years to treat leukemia and related blood cancers through bone marrow transplants.</a:t>
            </a:r>
          </a:p>
          <a:p>
            <a:r>
              <a:rPr lang="en-US" dirty="0"/>
              <a:t>The surface antigen CD34 is considered a major marker of human HSCs</a:t>
            </a:r>
          </a:p>
          <a:p>
            <a:endParaRPr lang="en-US" dirty="0"/>
          </a:p>
          <a:p>
            <a:endParaRPr lang="sr-Latn-RS" dirty="0"/>
          </a:p>
          <a:p>
            <a:endParaRPr lang="sr-Latn-RS" dirty="0"/>
          </a:p>
        </p:txBody>
      </p:sp>
      <p:pic>
        <p:nvPicPr>
          <p:cNvPr id="8" name="Picture 2" descr="infusion.jpg">
            <a:extLst>
              <a:ext uri="{FF2B5EF4-FFF2-40B4-BE49-F238E27FC236}">
                <a16:creationId xmlns:a16="http://schemas.microsoft.com/office/drawing/2014/main" id="{0C51153C-3DBE-AF46-856A-99C7E31A8B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8" r="10507"/>
          <a:stretch>
            <a:fillRect/>
          </a:stretch>
        </p:blipFill>
        <p:spPr bwMode="auto">
          <a:xfrm>
            <a:off x="6605842" y="3981624"/>
            <a:ext cx="2845180" cy="2876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FAAF4AE-B3C8-C544-BB38-53DD0D2001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4346" y="3981624"/>
            <a:ext cx="3451654" cy="2876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14556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67223-ED5E-BE46-82A1-3A401A1AC6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532892"/>
            <a:ext cx="7729728" cy="1188720"/>
          </a:xfrm>
        </p:spPr>
        <p:txBody>
          <a:bodyPr>
            <a:normAutofit/>
          </a:bodyPr>
          <a:lstStyle/>
          <a:p>
            <a:r>
              <a:rPr lang="sr-Latn-RS" b="1" dirty="0" err="1"/>
              <a:t>Mesenchymal</a:t>
            </a:r>
            <a:r>
              <a:rPr lang="sr-Latn-RS" b="1" dirty="0"/>
              <a:t> </a:t>
            </a:r>
            <a:r>
              <a:rPr lang="sr-Latn-RS" b="1" dirty="0" err="1"/>
              <a:t>stem</a:t>
            </a:r>
            <a:r>
              <a:rPr lang="sr-Latn-RS" b="1" dirty="0"/>
              <a:t> </a:t>
            </a:r>
            <a:r>
              <a:rPr lang="sr-Latn-RS" b="1" dirty="0" err="1"/>
              <a:t>cells</a:t>
            </a:r>
            <a:r>
              <a:rPr lang="sr-Latn-RS" b="1" dirty="0"/>
              <a:t> (MSC)</a:t>
            </a:r>
          </a:p>
        </p:txBody>
      </p:sp>
      <p:pic>
        <p:nvPicPr>
          <p:cNvPr id="5121" name="Picture 1" descr="page6image30824544">
            <a:extLst>
              <a:ext uri="{FF2B5EF4-FFF2-40B4-BE49-F238E27FC236}">
                <a16:creationId xmlns:a16="http://schemas.microsoft.com/office/drawing/2014/main" id="{D87E309D-2FCC-F348-8882-E1B57333310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0880" y="1771036"/>
            <a:ext cx="5958839" cy="5029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78928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F7D44D-F7AA-8D45-AAF6-ABD48AA218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559874"/>
            <a:ext cx="7729728" cy="1188720"/>
          </a:xfrm>
        </p:spPr>
        <p:txBody>
          <a:bodyPr>
            <a:normAutofit/>
          </a:bodyPr>
          <a:lstStyle/>
          <a:p>
            <a:pPr algn="ctr"/>
            <a:r>
              <a:rPr lang="sr-Latn-RS" b="1" dirty="0" err="1"/>
              <a:t>Self-renewal</a:t>
            </a:r>
            <a:r>
              <a:rPr lang="sr-Latn-RS" b="1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594C94-C83D-FB42-B2B2-442536BE31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136" y="2051638"/>
            <a:ext cx="7729728" cy="3101983"/>
          </a:xfrm>
        </p:spPr>
        <p:txBody>
          <a:bodyPr>
            <a:normAutofit/>
          </a:bodyPr>
          <a:lstStyle/>
          <a:p>
            <a:r>
              <a:rPr lang="en-US" dirty="0"/>
              <a:t>the ability to go through numerous cycles of cell division while maintaining the undifferentiated state. </a:t>
            </a:r>
          </a:p>
          <a:p>
            <a:r>
              <a:rPr lang="en-US" dirty="0"/>
              <a:t>stem cells can undergo more than </a:t>
            </a:r>
            <a:r>
              <a:rPr lang="en-US" b="1" dirty="0"/>
              <a:t>160 population doublings </a:t>
            </a:r>
            <a:r>
              <a:rPr lang="en-US" dirty="0"/>
              <a:t>without oncogenic transformation (somatic cells display less than 80 population doublings prior to replicative arrest or senescence).</a:t>
            </a:r>
          </a:p>
          <a:p>
            <a:r>
              <a:rPr lang="en-US" dirty="0"/>
              <a:t>“capable of </a:t>
            </a:r>
            <a:r>
              <a:rPr lang="en-US" b="1" dirty="0"/>
              <a:t>extensive proliferation</a:t>
            </a:r>
            <a:r>
              <a:rPr lang="en-US" dirty="0"/>
              <a:t>”, “unlimited proliferative capacity of stem cells in culture”</a:t>
            </a:r>
          </a:p>
          <a:p>
            <a:endParaRPr lang="en-US" dirty="0"/>
          </a:p>
          <a:p>
            <a:endParaRPr lang="sr-Latn-R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59C903-64E1-C443-85E4-E09C8E2962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762" t="4782" b="57442"/>
          <a:stretch/>
        </p:blipFill>
        <p:spPr>
          <a:xfrm>
            <a:off x="4122161" y="4818752"/>
            <a:ext cx="3710571" cy="1479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89587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3EF76C-654D-6940-830D-70103CCB58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MSC </a:t>
            </a:r>
            <a:r>
              <a:rPr lang="sr-Latn-RS" dirty="0" err="1"/>
              <a:t>characterisation</a:t>
            </a: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BF713C-DC30-B045-A6F3-DF65E41555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136" y="2289454"/>
            <a:ext cx="7729728" cy="310198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1. plastic adherence</a:t>
            </a:r>
          </a:p>
          <a:p>
            <a:pPr marL="0" indent="0">
              <a:buNone/>
            </a:pPr>
            <a:r>
              <a:rPr lang="en-US" dirty="0"/>
              <a:t>2. cell surface expression of CD105, CD73, CD90 and the absence of CD45, CD34, CD14 or CD11b, CD79α or CD19 and HLA-DR</a:t>
            </a:r>
          </a:p>
          <a:p>
            <a:pPr marL="0" indent="0">
              <a:buNone/>
            </a:pPr>
            <a:r>
              <a:rPr lang="en-US" dirty="0"/>
              <a:t>3. capability for in vitro differentiation towards osteoblasts, adipocytes and chondroblasts, </a:t>
            </a:r>
          </a:p>
          <a:p>
            <a:endParaRPr lang="en-US" dirty="0"/>
          </a:p>
          <a:p>
            <a:endParaRPr lang="en-US" dirty="0"/>
          </a:p>
          <a:p>
            <a:endParaRPr lang="sr-Latn-RS" dirty="0"/>
          </a:p>
        </p:txBody>
      </p:sp>
      <p:pic>
        <p:nvPicPr>
          <p:cNvPr id="1026" name="Picture 2" descr="Mesenchymal Stem Cell Characterization">
            <a:extLst>
              <a:ext uri="{FF2B5EF4-FFF2-40B4-BE49-F238E27FC236}">
                <a16:creationId xmlns:a16="http://schemas.microsoft.com/office/drawing/2014/main" id="{55B8F123-9419-D34C-B384-AEDF126C5B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321" y="4245733"/>
            <a:ext cx="7729727" cy="2563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C24CDD58-1422-AF41-BD97-46E1AA34E06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58"/>
          <a:stretch/>
        </p:blipFill>
        <p:spPr bwMode="auto">
          <a:xfrm>
            <a:off x="8946292" y="4542136"/>
            <a:ext cx="3023286" cy="1970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599866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page3image15511536">
            <a:extLst>
              <a:ext uri="{FF2B5EF4-FFF2-40B4-BE49-F238E27FC236}">
                <a16:creationId xmlns:a16="http://schemas.microsoft.com/office/drawing/2014/main" id="{E6D8524B-873C-2B4A-B65B-CD865DE3338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6580" y="130996"/>
            <a:ext cx="5958840" cy="6596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534476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5B1ED6-AE1A-B94A-8836-2EC0D9D5D0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 err="1"/>
              <a:t>cancer</a:t>
            </a:r>
            <a:r>
              <a:rPr lang="sr-Latn-RS" b="1" dirty="0"/>
              <a:t> </a:t>
            </a:r>
            <a:r>
              <a:rPr lang="sr-Latn-RS" b="1" dirty="0" err="1"/>
              <a:t>stem</a:t>
            </a:r>
            <a:r>
              <a:rPr lang="sr-Latn-RS" b="1" dirty="0"/>
              <a:t> </a:t>
            </a:r>
            <a:r>
              <a:rPr lang="sr-Latn-RS" b="1" dirty="0" err="1"/>
              <a:t>cells</a:t>
            </a: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C0E5FA-28D8-5A4F-A1BF-5C199F2CA5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i="0" u="none" strike="noStrike" dirty="0">
                <a:solidFill>
                  <a:srgbClr val="202124"/>
                </a:solidFill>
                <a:effectLst/>
                <a:latin typeface="Google Sans"/>
              </a:rPr>
              <a:t>Cancer Stem Cells (CSCs) are </a:t>
            </a:r>
            <a:r>
              <a:rPr lang="en-US" b="0" i="0" u="none" strike="noStrike" dirty="0">
                <a:solidFill>
                  <a:srgbClr val="040C28"/>
                </a:solidFill>
                <a:effectLst/>
                <a:latin typeface="Google Sans"/>
              </a:rPr>
              <a:t>a small subpopulation of cells within tumors with capabilities of self-renewal, differentiation, and tumorigenicity.</a:t>
            </a:r>
          </a:p>
        </p:txBody>
      </p:sp>
      <p:pic>
        <p:nvPicPr>
          <p:cNvPr id="1026" name="Picture 2" descr="Cancer Stem Cells | GeneTex">
            <a:extLst>
              <a:ext uri="{FF2B5EF4-FFF2-40B4-BE49-F238E27FC236}">
                <a16:creationId xmlns:a16="http://schemas.microsoft.com/office/drawing/2014/main" id="{67C0BE5C-FD9E-6647-868F-CD9AB3B08F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7969" y="3429000"/>
            <a:ext cx="4771293" cy="3147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288564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CSC therapy – towards new opportunities - PromoCell">
            <a:extLst>
              <a:ext uri="{FF2B5EF4-FFF2-40B4-BE49-F238E27FC236}">
                <a16:creationId xmlns:a16="http://schemas.microsoft.com/office/drawing/2014/main" id="{7DF9AC6D-A652-1649-AA0A-0FB283AF90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41"/>
          <a:stretch/>
        </p:blipFill>
        <p:spPr bwMode="auto">
          <a:xfrm>
            <a:off x="5738940" y="4057325"/>
            <a:ext cx="5358551" cy="2764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ancer stem cell selection - PromoCell">
            <a:extLst>
              <a:ext uri="{FF2B5EF4-FFF2-40B4-BE49-F238E27FC236}">
                <a16:creationId xmlns:a16="http://schemas.microsoft.com/office/drawing/2014/main" id="{B39A1178-DE25-2A4D-B5FC-5541364639E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19" t="6833" r="9819" b="6833"/>
          <a:stretch/>
        </p:blipFill>
        <p:spPr bwMode="auto">
          <a:xfrm>
            <a:off x="1360201" y="4057325"/>
            <a:ext cx="3980289" cy="2795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E800366-B6F2-624C-82CF-63B1D91B2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0114" y="2196909"/>
            <a:ext cx="10300185" cy="3101983"/>
          </a:xfrm>
        </p:spPr>
        <p:txBody>
          <a:bodyPr/>
          <a:lstStyle/>
          <a:p>
            <a:r>
              <a:rPr lang="en-US" b="0" i="0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CSCs may generate tumors through the stem cell processes of self-renewal and differentiation into multiple cell types. </a:t>
            </a:r>
          </a:p>
          <a:p>
            <a:r>
              <a:rPr lang="en-US" b="0" i="0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Such cells persist in tumors as a distinct population and cause </a:t>
            </a:r>
            <a:r>
              <a:rPr lang="en-US" b="1" i="0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relapse</a:t>
            </a:r>
            <a:r>
              <a:rPr lang="en-US" b="0" i="0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and </a:t>
            </a:r>
            <a:r>
              <a:rPr lang="en-US" b="1" i="0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metastasis</a:t>
            </a:r>
            <a:r>
              <a:rPr lang="en-US" b="0" i="0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 </a:t>
            </a:r>
          </a:p>
          <a:p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</a:rPr>
              <a:t>D</a:t>
            </a:r>
            <a:r>
              <a:rPr lang="en-US" b="0" i="0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evelopment of specific therapies targeted at CSCs holds hope for improvement of survival and quality of life of cancer patients.</a:t>
            </a:r>
            <a:endParaRPr lang="sr-Latn-RS" dirty="0">
              <a:solidFill>
                <a:schemeClr val="tx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231FFB1-5D4A-0140-B640-56E2C89513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0869" y="690477"/>
            <a:ext cx="7729728" cy="1188720"/>
          </a:xfrm>
        </p:spPr>
        <p:txBody>
          <a:bodyPr/>
          <a:lstStyle/>
          <a:p>
            <a:r>
              <a:rPr lang="sr-Latn-RS" b="1" dirty="0" err="1"/>
              <a:t>cancer</a:t>
            </a:r>
            <a:r>
              <a:rPr lang="sr-Latn-RS" b="1" dirty="0"/>
              <a:t> </a:t>
            </a:r>
            <a:r>
              <a:rPr lang="sr-Latn-RS" b="1" dirty="0" err="1"/>
              <a:t>stem</a:t>
            </a:r>
            <a:r>
              <a:rPr lang="sr-Latn-RS" b="1" dirty="0"/>
              <a:t> </a:t>
            </a:r>
            <a:r>
              <a:rPr lang="sr-Latn-RS" b="1" dirty="0" err="1"/>
              <a:t>cells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22355252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Freeform 2">
            <a:extLst>
              <a:ext uri="{FF2B5EF4-FFF2-40B4-BE49-F238E27FC236}">
                <a16:creationId xmlns:a16="http://schemas.microsoft.com/office/drawing/2014/main" id="{5E8721C5-7CD9-F746-9AC0-CEDD3357DDB1}"/>
              </a:ext>
            </a:extLst>
          </p:cNvPr>
          <p:cNvSpPr>
            <a:spLocks/>
          </p:cNvSpPr>
          <p:nvPr/>
        </p:nvSpPr>
        <p:spPr bwMode="auto">
          <a:xfrm>
            <a:off x="8439151" y="4610100"/>
            <a:ext cx="1344613" cy="1404938"/>
          </a:xfrm>
          <a:custGeom>
            <a:avLst/>
            <a:gdLst>
              <a:gd name="T0" fmla="*/ 2147483646 w 968"/>
              <a:gd name="T1" fmla="*/ 2147483646 h 1064"/>
              <a:gd name="T2" fmla="*/ 2147483646 w 968"/>
              <a:gd name="T3" fmla="*/ 2147483646 h 1064"/>
              <a:gd name="T4" fmla="*/ 2147483646 w 968"/>
              <a:gd name="T5" fmla="*/ 2147483646 h 1064"/>
              <a:gd name="T6" fmla="*/ 2147483646 w 968"/>
              <a:gd name="T7" fmla="*/ 2147483646 h 1064"/>
              <a:gd name="T8" fmla="*/ 2147483646 w 968"/>
              <a:gd name="T9" fmla="*/ 2147483646 h 1064"/>
              <a:gd name="T10" fmla="*/ 2147483646 w 968"/>
              <a:gd name="T11" fmla="*/ 2147483646 h 1064"/>
              <a:gd name="T12" fmla="*/ 2147483646 w 968"/>
              <a:gd name="T13" fmla="*/ 2147483646 h 1064"/>
              <a:gd name="T14" fmla="*/ 2147483646 w 968"/>
              <a:gd name="T15" fmla="*/ 2147483646 h 1064"/>
              <a:gd name="T16" fmla="*/ 2147483646 w 968"/>
              <a:gd name="T17" fmla="*/ 0 h 1064"/>
              <a:gd name="T18" fmla="*/ 2147483646 w 968"/>
              <a:gd name="T19" fmla="*/ 2147483646 h 1064"/>
              <a:gd name="T20" fmla="*/ 2147483646 w 968"/>
              <a:gd name="T21" fmla="*/ 2147483646 h 1064"/>
              <a:gd name="T22" fmla="*/ 2147483646 w 968"/>
              <a:gd name="T23" fmla="*/ 2147483646 h 1064"/>
              <a:gd name="T24" fmla="*/ 2147483646 w 968"/>
              <a:gd name="T25" fmla="*/ 2147483646 h 1064"/>
              <a:gd name="T26" fmla="*/ 2147483646 w 968"/>
              <a:gd name="T27" fmla="*/ 2147483646 h 1064"/>
              <a:gd name="T28" fmla="*/ 2147483646 w 968"/>
              <a:gd name="T29" fmla="*/ 2147483646 h 1064"/>
              <a:gd name="T30" fmla="*/ 2147483646 w 968"/>
              <a:gd name="T31" fmla="*/ 2147483646 h 1064"/>
              <a:gd name="T32" fmla="*/ 2147483646 w 968"/>
              <a:gd name="T33" fmla="*/ 2147483646 h 1064"/>
              <a:gd name="T34" fmla="*/ 2147483646 w 968"/>
              <a:gd name="T35" fmla="*/ 2147483646 h 1064"/>
              <a:gd name="T36" fmla="*/ 2147483646 w 968"/>
              <a:gd name="T37" fmla="*/ 2147483646 h 1064"/>
              <a:gd name="T38" fmla="*/ 0 w 968"/>
              <a:gd name="T39" fmla="*/ 2147483646 h 1064"/>
              <a:gd name="T40" fmla="*/ 2147483646 w 968"/>
              <a:gd name="T41" fmla="*/ 2147483646 h 1064"/>
              <a:gd name="T42" fmla="*/ 2147483646 w 968"/>
              <a:gd name="T43" fmla="*/ 2147483646 h 1064"/>
              <a:gd name="T44" fmla="*/ 2147483646 w 968"/>
              <a:gd name="T45" fmla="*/ 2147483646 h 1064"/>
              <a:gd name="T46" fmla="*/ 2147483646 w 968"/>
              <a:gd name="T47" fmla="*/ 2147483646 h 1064"/>
              <a:gd name="T48" fmla="*/ 2147483646 w 968"/>
              <a:gd name="T49" fmla="*/ 2147483646 h 1064"/>
              <a:gd name="T50" fmla="*/ 2147483646 w 968"/>
              <a:gd name="T51" fmla="*/ 2147483646 h 1064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968"/>
              <a:gd name="T79" fmla="*/ 0 h 1064"/>
              <a:gd name="T80" fmla="*/ 968 w 968"/>
              <a:gd name="T81" fmla="*/ 1064 h 1064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968" h="1064">
                <a:moveTo>
                  <a:pt x="688" y="608"/>
                </a:moveTo>
                <a:cubicBezTo>
                  <a:pt x="704" y="597"/>
                  <a:pt x="722" y="589"/>
                  <a:pt x="736" y="576"/>
                </a:cubicBezTo>
                <a:cubicBezTo>
                  <a:pt x="759" y="552"/>
                  <a:pt x="772" y="530"/>
                  <a:pt x="800" y="512"/>
                </a:cubicBezTo>
                <a:cubicBezTo>
                  <a:pt x="808" y="498"/>
                  <a:pt x="814" y="484"/>
                  <a:pt x="824" y="472"/>
                </a:cubicBezTo>
                <a:cubicBezTo>
                  <a:pt x="830" y="462"/>
                  <a:pt x="841" y="457"/>
                  <a:pt x="848" y="448"/>
                </a:cubicBezTo>
                <a:cubicBezTo>
                  <a:pt x="852" y="440"/>
                  <a:pt x="851" y="431"/>
                  <a:pt x="856" y="424"/>
                </a:cubicBezTo>
                <a:cubicBezTo>
                  <a:pt x="902" y="339"/>
                  <a:pt x="948" y="264"/>
                  <a:pt x="968" y="168"/>
                </a:cubicBezTo>
                <a:cubicBezTo>
                  <a:pt x="966" y="156"/>
                  <a:pt x="955" y="79"/>
                  <a:pt x="944" y="72"/>
                </a:cubicBezTo>
                <a:cubicBezTo>
                  <a:pt x="865" y="19"/>
                  <a:pt x="828" y="18"/>
                  <a:pt x="736" y="0"/>
                </a:cubicBezTo>
                <a:cubicBezTo>
                  <a:pt x="609" y="6"/>
                  <a:pt x="599" y="2"/>
                  <a:pt x="512" y="24"/>
                </a:cubicBezTo>
                <a:cubicBezTo>
                  <a:pt x="496" y="34"/>
                  <a:pt x="480" y="45"/>
                  <a:pt x="464" y="56"/>
                </a:cubicBezTo>
                <a:cubicBezTo>
                  <a:pt x="456" y="61"/>
                  <a:pt x="440" y="72"/>
                  <a:pt x="440" y="72"/>
                </a:cubicBezTo>
                <a:cubicBezTo>
                  <a:pt x="419" y="103"/>
                  <a:pt x="379" y="141"/>
                  <a:pt x="368" y="176"/>
                </a:cubicBezTo>
                <a:cubicBezTo>
                  <a:pt x="352" y="222"/>
                  <a:pt x="349" y="271"/>
                  <a:pt x="344" y="320"/>
                </a:cubicBezTo>
                <a:cubicBezTo>
                  <a:pt x="341" y="400"/>
                  <a:pt x="361" y="537"/>
                  <a:pt x="312" y="624"/>
                </a:cubicBezTo>
                <a:cubicBezTo>
                  <a:pt x="306" y="633"/>
                  <a:pt x="295" y="639"/>
                  <a:pt x="288" y="648"/>
                </a:cubicBezTo>
                <a:cubicBezTo>
                  <a:pt x="260" y="681"/>
                  <a:pt x="236" y="719"/>
                  <a:pt x="208" y="752"/>
                </a:cubicBezTo>
                <a:cubicBezTo>
                  <a:pt x="192" y="768"/>
                  <a:pt x="173" y="781"/>
                  <a:pt x="160" y="800"/>
                </a:cubicBezTo>
                <a:cubicBezTo>
                  <a:pt x="144" y="821"/>
                  <a:pt x="130" y="845"/>
                  <a:pt x="112" y="864"/>
                </a:cubicBezTo>
                <a:cubicBezTo>
                  <a:pt x="69" y="906"/>
                  <a:pt x="19" y="965"/>
                  <a:pt x="0" y="1024"/>
                </a:cubicBezTo>
                <a:cubicBezTo>
                  <a:pt x="55" y="1060"/>
                  <a:pt x="29" y="1049"/>
                  <a:pt x="72" y="1064"/>
                </a:cubicBezTo>
                <a:cubicBezTo>
                  <a:pt x="180" y="1053"/>
                  <a:pt x="205" y="1043"/>
                  <a:pt x="296" y="992"/>
                </a:cubicBezTo>
                <a:cubicBezTo>
                  <a:pt x="375" y="946"/>
                  <a:pt x="260" y="1027"/>
                  <a:pt x="344" y="968"/>
                </a:cubicBezTo>
                <a:cubicBezTo>
                  <a:pt x="375" y="945"/>
                  <a:pt x="392" y="917"/>
                  <a:pt x="424" y="896"/>
                </a:cubicBezTo>
                <a:cubicBezTo>
                  <a:pt x="434" y="864"/>
                  <a:pt x="444" y="850"/>
                  <a:pt x="472" y="832"/>
                </a:cubicBezTo>
                <a:cubicBezTo>
                  <a:pt x="502" y="786"/>
                  <a:pt x="529" y="734"/>
                  <a:pt x="568" y="696"/>
                </a:cubicBezTo>
              </a:path>
            </a:pathLst>
          </a:custGeom>
          <a:solidFill>
            <a:srgbClr val="9966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r-Latn-RS"/>
          </a:p>
        </p:txBody>
      </p:sp>
      <p:grpSp>
        <p:nvGrpSpPr>
          <p:cNvPr id="28674" name="Group 3">
            <a:extLst>
              <a:ext uri="{FF2B5EF4-FFF2-40B4-BE49-F238E27FC236}">
                <a16:creationId xmlns:a16="http://schemas.microsoft.com/office/drawing/2014/main" id="{44BAD498-96C5-7940-B82F-952B57A2FA2B}"/>
              </a:ext>
            </a:extLst>
          </p:cNvPr>
          <p:cNvGrpSpPr>
            <a:grpSpLocks/>
          </p:cNvGrpSpPr>
          <p:nvPr/>
        </p:nvGrpSpPr>
        <p:grpSpPr bwMode="auto">
          <a:xfrm>
            <a:off x="2106613" y="2436813"/>
            <a:ext cx="1217612" cy="2146300"/>
            <a:chOff x="367" y="1375"/>
            <a:chExt cx="767" cy="1352"/>
          </a:xfrm>
        </p:grpSpPr>
        <p:sp>
          <p:nvSpPr>
            <p:cNvPr id="28767" name="Freeform 4">
              <a:extLst>
                <a:ext uri="{FF2B5EF4-FFF2-40B4-BE49-F238E27FC236}">
                  <a16:creationId xmlns:a16="http://schemas.microsoft.com/office/drawing/2014/main" id="{A1C8BC5B-9A01-6A4F-AC0E-B03C22C334EF}"/>
                </a:ext>
              </a:extLst>
            </p:cNvPr>
            <p:cNvSpPr>
              <a:spLocks/>
            </p:cNvSpPr>
            <p:nvPr/>
          </p:nvSpPr>
          <p:spPr bwMode="auto">
            <a:xfrm rot="-9749907">
              <a:off x="367" y="2472"/>
              <a:ext cx="422" cy="255"/>
            </a:xfrm>
            <a:custGeom>
              <a:avLst/>
              <a:gdLst>
                <a:gd name="T0" fmla="*/ 31109915 w 232"/>
                <a:gd name="T1" fmla="*/ 978011 h 157"/>
                <a:gd name="T2" fmla="*/ 105544308 w 232"/>
                <a:gd name="T3" fmla="*/ 733351 h 157"/>
                <a:gd name="T4" fmla="*/ 105544308 w 232"/>
                <a:gd name="T5" fmla="*/ 5314390 h 157"/>
                <a:gd name="T6" fmla="*/ 12640033 w 232"/>
                <a:gd name="T7" fmla="*/ 6117294 h 157"/>
                <a:gd name="T8" fmla="*/ 31109915 w 232"/>
                <a:gd name="T9" fmla="*/ 978011 h 1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2"/>
                <a:gd name="T16" fmla="*/ 0 h 157"/>
                <a:gd name="T17" fmla="*/ 232 w 232"/>
                <a:gd name="T18" fmla="*/ 157 h 1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2" h="157">
                  <a:moveTo>
                    <a:pt x="60" y="23"/>
                  </a:moveTo>
                  <a:cubicBezTo>
                    <a:pt x="89" y="2"/>
                    <a:pt x="179" y="0"/>
                    <a:pt x="203" y="17"/>
                  </a:cubicBezTo>
                  <a:cubicBezTo>
                    <a:pt x="226" y="33"/>
                    <a:pt x="232" y="103"/>
                    <a:pt x="203" y="124"/>
                  </a:cubicBezTo>
                  <a:cubicBezTo>
                    <a:pt x="173" y="144"/>
                    <a:pt x="47" y="157"/>
                    <a:pt x="24" y="142"/>
                  </a:cubicBezTo>
                  <a:cubicBezTo>
                    <a:pt x="0" y="126"/>
                    <a:pt x="30" y="43"/>
                    <a:pt x="60" y="23"/>
                  </a:cubicBezTo>
                  <a:close/>
                </a:path>
              </a:pathLst>
            </a:custGeom>
            <a:gradFill rotWithShape="0">
              <a:gsLst>
                <a:gs pos="0">
                  <a:srgbClr val="5E4776"/>
                </a:gs>
                <a:gs pos="100000">
                  <a:srgbClr val="CC99FF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r-Latn-RS"/>
            </a:p>
          </p:txBody>
        </p:sp>
        <p:sp>
          <p:nvSpPr>
            <p:cNvPr id="28768" name="Freeform 5">
              <a:extLst>
                <a:ext uri="{FF2B5EF4-FFF2-40B4-BE49-F238E27FC236}">
                  <a16:creationId xmlns:a16="http://schemas.microsoft.com/office/drawing/2014/main" id="{EB5E497E-F450-6F4C-9907-F550797FFAB1}"/>
                </a:ext>
              </a:extLst>
            </p:cNvPr>
            <p:cNvSpPr>
              <a:spLocks/>
            </p:cNvSpPr>
            <p:nvPr/>
          </p:nvSpPr>
          <p:spPr bwMode="auto">
            <a:xfrm rot="-9749907">
              <a:off x="436" y="2252"/>
              <a:ext cx="422" cy="255"/>
            </a:xfrm>
            <a:custGeom>
              <a:avLst/>
              <a:gdLst>
                <a:gd name="T0" fmla="*/ 31109915 w 232"/>
                <a:gd name="T1" fmla="*/ 978011 h 157"/>
                <a:gd name="T2" fmla="*/ 105544308 w 232"/>
                <a:gd name="T3" fmla="*/ 733351 h 157"/>
                <a:gd name="T4" fmla="*/ 105544308 w 232"/>
                <a:gd name="T5" fmla="*/ 5314390 h 157"/>
                <a:gd name="T6" fmla="*/ 12640033 w 232"/>
                <a:gd name="T7" fmla="*/ 6117294 h 157"/>
                <a:gd name="T8" fmla="*/ 31109915 w 232"/>
                <a:gd name="T9" fmla="*/ 978011 h 1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2"/>
                <a:gd name="T16" fmla="*/ 0 h 157"/>
                <a:gd name="T17" fmla="*/ 232 w 232"/>
                <a:gd name="T18" fmla="*/ 157 h 1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2" h="157">
                  <a:moveTo>
                    <a:pt x="60" y="23"/>
                  </a:moveTo>
                  <a:cubicBezTo>
                    <a:pt x="89" y="2"/>
                    <a:pt x="179" y="0"/>
                    <a:pt x="203" y="17"/>
                  </a:cubicBezTo>
                  <a:cubicBezTo>
                    <a:pt x="226" y="33"/>
                    <a:pt x="232" y="103"/>
                    <a:pt x="203" y="124"/>
                  </a:cubicBezTo>
                  <a:cubicBezTo>
                    <a:pt x="173" y="144"/>
                    <a:pt x="47" y="157"/>
                    <a:pt x="24" y="142"/>
                  </a:cubicBezTo>
                  <a:cubicBezTo>
                    <a:pt x="0" y="126"/>
                    <a:pt x="30" y="43"/>
                    <a:pt x="60" y="23"/>
                  </a:cubicBezTo>
                  <a:close/>
                </a:path>
              </a:pathLst>
            </a:custGeom>
            <a:gradFill rotWithShape="0">
              <a:gsLst>
                <a:gs pos="0">
                  <a:srgbClr val="5E4776"/>
                </a:gs>
                <a:gs pos="100000">
                  <a:srgbClr val="CC99FF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r-Latn-RS"/>
            </a:p>
          </p:txBody>
        </p:sp>
        <p:sp>
          <p:nvSpPr>
            <p:cNvPr id="28769" name="Freeform 6">
              <a:extLst>
                <a:ext uri="{FF2B5EF4-FFF2-40B4-BE49-F238E27FC236}">
                  <a16:creationId xmlns:a16="http://schemas.microsoft.com/office/drawing/2014/main" id="{C204352D-9373-6549-A074-E354DE0BBF4F}"/>
                </a:ext>
              </a:extLst>
            </p:cNvPr>
            <p:cNvSpPr>
              <a:spLocks/>
            </p:cNvSpPr>
            <p:nvPr/>
          </p:nvSpPr>
          <p:spPr bwMode="auto">
            <a:xfrm rot="-9749907">
              <a:off x="505" y="2033"/>
              <a:ext cx="422" cy="255"/>
            </a:xfrm>
            <a:custGeom>
              <a:avLst/>
              <a:gdLst>
                <a:gd name="T0" fmla="*/ 31109915 w 232"/>
                <a:gd name="T1" fmla="*/ 978011 h 157"/>
                <a:gd name="T2" fmla="*/ 105544308 w 232"/>
                <a:gd name="T3" fmla="*/ 733351 h 157"/>
                <a:gd name="T4" fmla="*/ 105544308 w 232"/>
                <a:gd name="T5" fmla="*/ 5314390 h 157"/>
                <a:gd name="T6" fmla="*/ 12640033 w 232"/>
                <a:gd name="T7" fmla="*/ 6117294 h 157"/>
                <a:gd name="T8" fmla="*/ 31109915 w 232"/>
                <a:gd name="T9" fmla="*/ 978011 h 1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2"/>
                <a:gd name="T16" fmla="*/ 0 h 157"/>
                <a:gd name="T17" fmla="*/ 232 w 232"/>
                <a:gd name="T18" fmla="*/ 157 h 1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2" h="157">
                  <a:moveTo>
                    <a:pt x="60" y="23"/>
                  </a:moveTo>
                  <a:cubicBezTo>
                    <a:pt x="89" y="2"/>
                    <a:pt x="179" y="0"/>
                    <a:pt x="203" y="17"/>
                  </a:cubicBezTo>
                  <a:cubicBezTo>
                    <a:pt x="226" y="33"/>
                    <a:pt x="232" y="103"/>
                    <a:pt x="203" y="124"/>
                  </a:cubicBezTo>
                  <a:cubicBezTo>
                    <a:pt x="173" y="144"/>
                    <a:pt x="47" y="157"/>
                    <a:pt x="24" y="142"/>
                  </a:cubicBezTo>
                  <a:cubicBezTo>
                    <a:pt x="0" y="126"/>
                    <a:pt x="30" y="43"/>
                    <a:pt x="60" y="23"/>
                  </a:cubicBezTo>
                  <a:close/>
                </a:path>
              </a:pathLst>
            </a:custGeom>
            <a:gradFill rotWithShape="0">
              <a:gsLst>
                <a:gs pos="0">
                  <a:srgbClr val="5E4776"/>
                </a:gs>
                <a:gs pos="100000">
                  <a:srgbClr val="CC99FF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r-Latn-RS"/>
            </a:p>
          </p:txBody>
        </p:sp>
        <p:sp>
          <p:nvSpPr>
            <p:cNvPr id="28770" name="Freeform 7">
              <a:extLst>
                <a:ext uri="{FF2B5EF4-FFF2-40B4-BE49-F238E27FC236}">
                  <a16:creationId xmlns:a16="http://schemas.microsoft.com/office/drawing/2014/main" id="{99C17982-8175-F54F-A085-E867D69271D2}"/>
                </a:ext>
              </a:extLst>
            </p:cNvPr>
            <p:cNvSpPr>
              <a:spLocks/>
            </p:cNvSpPr>
            <p:nvPr/>
          </p:nvSpPr>
          <p:spPr bwMode="auto">
            <a:xfrm rot="-9749907">
              <a:off x="574" y="1814"/>
              <a:ext cx="422" cy="255"/>
            </a:xfrm>
            <a:custGeom>
              <a:avLst/>
              <a:gdLst>
                <a:gd name="T0" fmla="*/ 31109915 w 232"/>
                <a:gd name="T1" fmla="*/ 978011 h 157"/>
                <a:gd name="T2" fmla="*/ 105544308 w 232"/>
                <a:gd name="T3" fmla="*/ 733351 h 157"/>
                <a:gd name="T4" fmla="*/ 105544308 w 232"/>
                <a:gd name="T5" fmla="*/ 5314390 h 157"/>
                <a:gd name="T6" fmla="*/ 12640033 w 232"/>
                <a:gd name="T7" fmla="*/ 6117294 h 157"/>
                <a:gd name="T8" fmla="*/ 31109915 w 232"/>
                <a:gd name="T9" fmla="*/ 978011 h 1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2"/>
                <a:gd name="T16" fmla="*/ 0 h 157"/>
                <a:gd name="T17" fmla="*/ 232 w 232"/>
                <a:gd name="T18" fmla="*/ 157 h 1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2" h="157">
                  <a:moveTo>
                    <a:pt x="60" y="23"/>
                  </a:moveTo>
                  <a:cubicBezTo>
                    <a:pt x="89" y="2"/>
                    <a:pt x="179" y="0"/>
                    <a:pt x="203" y="17"/>
                  </a:cubicBezTo>
                  <a:cubicBezTo>
                    <a:pt x="226" y="33"/>
                    <a:pt x="232" y="103"/>
                    <a:pt x="203" y="124"/>
                  </a:cubicBezTo>
                  <a:cubicBezTo>
                    <a:pt x="173" y="144"/>
                    <a:pt x="47" y="157"/>
                    <a:pt x="24" y="142"/>
                  </a:cubicBezTo>
                  <a:cubicBezTo>
                    <a:pt x="0" y="126"/>
                    <a:pt x="30" y="43"/>
                    <a:pt x="60" y="23"/>
                  </a:cubicBezTo>
                  <a:close/>
                </a:path>
              </a:pathLst>
            </a:custGeom>
            <a:gradFill rotWithShape="0">
              <a:gsLst>
                <a:gs pos="0">
                  <a:srgbClr val="5E4776"/>
                </a:gs>
                <a:gs pos="100000">
                  <a:srgbClr val="CC99FF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r-Latn-RS"/>
            </a:p>
          </p:txBody>
        </p:sp>
        <p:sp>
          <p:nvSpPr>
            <p:cNvPr id="28771" name="Oval 8">
              <a:extLst>
                <a:ext uri="{FF2B5EF4-FFF2-40B4-BE49-F238E27FC236}">
                  <a16:creationId xmlns:a16="http://schemas.microsoft.com/office/drawing/2014/main" id="{EF4AE770-EE49-CF48-8221-4D56CBBA931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9749907">
              <a:off x="509" y="2554"/>
              <a:ext cx="142" cy="7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8772" name="Oval 9">
              <a:extLst>
                <a:ext uri="{FF2B5EF4-FFF2-40B4-BE49-F238E27FC236}">
                  <a16:creationId xmlns:a16="http://schemas.microsoft.com/office/drawing/2014/main" id="{239B92BC-E272-774F-A1E2-81A92B9E847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9749907">
              <a:off x="652" y="2100"/>
              <a:ext cx="142" cy="7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8773" name="Oval 10">
              <a:extLst>
                <a:ext uri="{FF2B5EF4-FFF2-40B4-BE49-F238E27FC236}">
                  <a16:creationId xmlns:a16="http://schemas.microsoft.com/office/drawing/2014/main" id="{5A7CB20B-D612-B840-8C1D-F0BD87CAFD0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9749907">
              <a:off x="582" y="2322"/>
              <a:ext cx="142" cy="7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8774" name="Oval 11">
              <a:extLst>
                <a:ext uri="{FF2B5EF4-FFF2-40B4-BE49-F238E27FC236}">
                  <a16:creationId xmlns:a16="http://schemas.microsoft.com/office/drawing/2014/main" id="{9F19F5C2-8DEA-B445-A13E-6283D62F76B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9749907">
              <a:off x="708" y="1922"/>
              <a:ext cx="142" cy="7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8775" name="Freeform 12">
              <a:extLst>
                <a:ext uri="{FF2B5EF4-FFF2-40B4-BE49-F238E27FC236}">
                  <a16:creationId xmlns:a16="http://schemas.microsoft.com/office/drawing/2014/main" id="{FDC0A8E7-FFB4-AF42-9FB5-F06AC415348C}"/>
                </a:ext>
              </a:extLst>
            </p:cNvPr>
            <p:cNvSpPr>
              <a:spLocks/>
            </p:cNvSpPr>
            <p:nvPr/>
          </p:nvSpPr>
          <p:spPr bwMode="auto">
            <a:xfrm rot="-9749907">
              <a:off x="643" y="1593"/>
              <a:ext cx="422" cy="255"/>
            </a:xfrm>
            <a:custGeom>
              <a:avLst/>
              <a:gdLst>
                <a:gd name="T0" fmla="*/ 31109915 w 232"/>
                <a:gd name="T1" fmla="*/ 978011 h 157"/>
                <a:gd name="T2" fmla="*/ 105544308 w 232"/>
                <a:gd name="T3" fmla="*/ 733351 h 157"/>
                <a:gd name="T4" fmla="*/ 105544308 w 232"/>
                <a:gd name="T5" fmla="*/ 5314390 h 157"/>
                <a:gd name="T6" fmla="*/ 12640033 w 232"/>
                <a:gd name="T7" fmla="*/ 6117294 h 157"/>
                <a:gd name="T8" fmla="*/ 31109915 w 232"/>
                <a:gd name="T9" fmla="*/ 978011 h 1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2"/>
                <a:gd name="T16" fmla="*/ 0 h 157"/>
                <a:gd name="T17" fmla="*/ 232 w 232"/>
                <a:gd name="T18" fmla="*/ 157 h 1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2" h="157">
                  <a:moveTo>
                    <a:pt x="60" y="23"/>
                  </a:moveTo>
                  <a:cubicBezTo>
                    <a:pt x="89" y="2"/>
                    <a:pt x="179" y="0"/>
                    <a:pt x="203" y="17"/>
                  </a:cubicBezTo>
                  <a:cubicBezTo>
                    <a:pt x="226" y="33"/>
                    <a:pt x="232" y="103"/>
                    <a:pt x="203" y="124"/>
                  </a:cubicBezTo>
                  <a:cubicBezTo>
                    <a:pt x="173" y="144"/>
                    <a:pt x="47" y="157"/>
                    <a:pt x="24" y="142"/>
                  </a:cubicBezTo>
                  <a:cubicBezTo>
                    <a:pt x="0" y="126"/>
                    <a:pt x="30" y="43"/>
                    <a:pt x="60" y="23"/>
                  </a:cubicBezTo>
                  <a:close/>
                </a:path>
              </a:pathLst>
            </a:custGeom>
            <a:gradFill rotWithShape="0">
              <a:gsLst>
                <a:gs pos="0">
                  <a:srgbClr val="5E4776"/>
                </a:gs>
                <a:gs pos="100000">
                  <a:srgbClr val="CC99FF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r-Latn-RS"/>
            </a:p>
          </p:txBody>
        </p:sp>
        <p:sp>
          <p:nvSpPr>
            <p:cNvPr id="28776" name="Freeform 13">
              <a:extLst>
                <a:ext uri="{FF2B5EF4-FFF2-40B4-BE49-F238E27FC236}">
                  <a16:creationId xmlns:a16="http://schemas.microsoft.com/office/drawing/2014/main" id="{BA0FFE0F-E055-854E-BE80-59C5296DBBAA}"/>
                </a:ext>
              </a:extLst>
            </p:cNvPr>
            <p:cNvSpPr>
              <a:spLocks/>
            </p:cNvSpPr>
            <p:nvPr/>
          </p:nvSpPr>
          <p:spPr bwMode="auto">
            <a:xfrm rot="-9749907">
              <a:off x="712" y="1375"/>
              <a:ext cx="422" cy="255"/>
            </a:xfrm>
            <a:custGeom>
              <a:avLst/>
              <a:gdLst>
                <a:gd name="T0" fmla="*/ 31109915 w 232"/>
                <a:gd name="T1" fmla="*/ 978011 h 157"/>
                <a:gd name="T2" fmla="*/ 105544308 w 232"/>
                <a:gd name="T3" fmla="*/ 733351 h 157"/>
                <a:gd name="T4" fmla="*/ 105544308 w 232"/>
                <a:gd name="T5" fmla="*/ 5314390 h 157"/>
                <a:gd name="T6" fmla="*/ 12640033 w 232"/>
                <a:gd name="T7" fmla="*/ 6117294 h 157"/>
                <a:gd name="T8" fmla="*/ 31109915 w 232"/>
                <a:gd name="T9" fmla="*/ 978011 h 1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2"/>
                <a:gd name="T16" fmla="*/ 0 h 157"/>
                <a:gd name="T17" fmla="*/ 232 w 232"/>
                <a:gd name="T18" fmla="*/ 157 h 1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2" h="157">
                  <a:moveTo>
                    <a:pt x="60" y="23"/>
                  </a:moveTo>
                  <a:cubicBezTo>
                    <a:pt x="89" y="2"/>
                    <a:pt x="179" y="0"/>
                    <a:pt x="203" y="17"/>
                  </a:cubicBezTo>
                  <a:cubicBezTo>
                    <a:pt x="226" y="33"/>
                    <a:pt x="232" y="103"/>
                    <a:pt x="203" y="124"/>
                  </a:cubicBezTo>
                  <a:cubicBezTo>
                    <a:pt x="173" y="144"/>
                    <a:pt x="47" y="157"/>
                    <a:pt x="24" y="142"/>
                  </a:cubicBezTo>
                  <a:cubicBezTo>
                    <a:pt x="0" y="126"/>
                    <a:pt x="30" y="43"/>
                    <a:pt x="60" y="23"/>
                  </a:cubicBezTo>
                  <a:close/>
                </a:path>
              </a:pathLst>
            </a:custGeom>
            <a:gradFill rotWithShape="0">
              <a:gsLst>
                <a:gs pos="0">
                  <a:srgbClr val="5E4776"/>
                </a:gs>
                <a:gs pos="100000">
                  <a:srgbClr val="CC99FF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r-Latn-RS"/>
            </a:p>
          </p:txBody>
        </p:sp>
        <p:sp>
          <p:nvSpPr>
            <p:cNvPr id="28777" name="Oval 14">
              <a:extLst>
                <a:ext uri="{FF2B5EF4-FFF2-40B4-BE49-F238E27FC236}">
                  <a16:creationId xmlns:a16="http://schemas.microsoft.com/office/drawing/2014/main" id="{7A8FB76B-CCAC-8949-AAC0-8DA8A05C9DE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9749907">
              <a:off x="763" y="1685"/>
              <a:ext cx="142" cy="7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8778" name="Oval 15">
              <a:extLst>
                <a:ext uri="{FF2B5EF4-FFF2-40B4-BE49-F238E27FC236}">
                  <a16:creationId xmlns:a16="http://schemas.microsoft.com/office/drawing/2014/main" id="{9A2C3E56-B38B-2745-B729-55422785A1A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9749907">
              <a:off x="837" y="1451"/>
              <a:ext cx="142" cy="7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28675" name="Group 16">
            <a:extLst>
              <a:ext uri="{FF2B5EF4-FFF2-40B4-BE49-F238E27FC236}">
                <a16:creationId xmlns:a16="http://schemas.microsoft.com/office/drawing/2014/main" id="{73825880-3EEB-EC4C-A927-B6D7480120C3}"/>
              </a:ext>
            </a:extLst>
          </p:cNvPr>
          <p:cNvGrpSpPr>
            <a:grpSpLocks/>
          </p:cNvGrpSpPr>
          <p:nvPr/>
        </p:nvGrpSpPr>
        <p:grpSpPr bwMode="auto">
          <a:xfrm>
            <a:off x="5797550" y="5133975"/>
            <a:ext cx="1824038" cy="642938"/>
            <a:chOff x="2518" y="2985"/>
            <a:chExt cx="1149" cy="405"/>
          </a:xfrm>
        </p:grpSpPr>
        <p:sp>
          <p:nvSpPr>
            <p:cNvPr id="28764" name="Freeform 17">
              <a:extLst>
                <a:ext uri="{FF2B5EF4-FFF2-40B4-BE49-F238E27FC236}">
                  <a16:creationId xmlns:a16="http://schemas.microsoft.com/office/drawing/2014/main" id="{375C0BBC-6F08-EC49-AE20-E5098DD526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8" y="2985"/>
              <a:ext cx="1149" cy="405"/>
            </a:xfrm>
            <a:custGeom>
              <a:avLst/>
              <a:gdLst>
                <a:gd name="T0" fmla="*/ 16 w 1149"/>
                <a:gd name="T1" fmla="*/ 184 h 405"/>
                <a:gd name="T2" fmla="*/ 626 w 1149"/>
                <a:gd name="T3" fmla="*/ 9 h 405"/>
                <a:gd name="T4" fmla="*/ 1133 w 1149"/>
                <a:gd name="T5" fmla="*/ 239 h 405"/>
                <a:gd name="T6" fmla="*/ 531 w 1149"/>
                <a:gd name="T7" fmla="*/ 397 h 405"/>
                <a:gd name="T8" fmla="*/ 16 w 1149"/>
                <a:gd name="T9" fmla="*/ 184 h 4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9"/>
                <a:gd name="T16" fmla="*/ 0 h 405"/>
                <a:gd name="T17" fmla="*/ 1149 w 1149"/>
                <a:gd name="T18" fmla="*/ 405 h 4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9" h="405">
                  <a:moveTo>
                    <a:pt x="16" y="184"/>
                  </a:moveTo>
                  <a:cubicBezTo>
                    <a:pt x="32" y="119"/>
                    <a:pt x="440" y="0"/>
                    <a:pt x="626" y="9"/>
                  </a:cubicBezTo>
                  <a:cubicBezTo>
                    <a:pt x="812" y="18"/>
                    <a:pt x="1149" y="174"/>
                    <a:pt x="1133" y="239"/>
                  </a:cubicBezTo>
                  <a:cubicBezTo>
                    <a:pt x="1117" y="304"/>
                    <a:pt x="713" y="405"/>
                    <a:pt x="531" y="397"/>
                  </a:cubicBezTo>
                  <a:cubicBezTo>
                    <a:pt x="349" y="389"/>
                    <a:pt x="0" y="249"/>
                    <a:pt x="16" y="184"/>
                  </a:cubicBez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r-Latn-RS"/>
            </a:p>
          </p:txBody>
        </p:sp>
        <p:sp>
          <p:nvSpPr>
            <p:cNvPr id="28765" name="Oval 18">
              <a:extLst>
                <a:ext uri="{FF2B5EF4-FFF2-40B4-BE49-F238E27FC236}">
                  <a16:creationId xmlns:a16="http://schemas.microsoft.com/office/drawing/2014/main" id="{2B7C0C56-0ABF-F646-AF66-5A7B93346E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6" y="3018"/>
              <a:ext cx="364" cy="364"/>
            </a:xfrm>
            <a:prstGeom prst="ellipse">
              <a:avLst/>
            </a:prstGeom>
            <a:solidFill>
              <a:srgbClr val="0A88B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8766" name="Oval 19">
              <a:extLst>
                <a:ext uri="{FF2B5EF4-FFF2-40B4-BE49-F238E27FC236}">
                  <a16:creationId xmlns:a16="http://schemas.microsoft.com/office/drawing/2014/main" id="{8F3E8118-0ECB-D543-8801-5B3AE598F9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9" y="3152"/>
              <a:ext cx="95" cy="111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28676" name="Group 20">
            <a:extLst>
              <a:ext uri="{FF2B5EF4-FFF2-40B4-BE49-F238E27FC236}">
                <a16:creationId xmlns:a16="http://schemas.microsoft.com/office/drawing/2014/main" id="{2C1B1C94-198B-974A-B964-46DE92DBC1C9}"/>
              </a:ext>
            </a:extLst>
          </p:cNvPr>
          <p:cNvGrpSpPr>
            <a:grpSpLocks/>
          </p:cNvGrpSpPr>
          <p:nvPr/>
        </p:nvGrpSpPr>
        <p:grpSpPr bwMode="auto">
          <a:xfrm>
            <a:off x="3835401" y="4860925"/>
            <a:ext cx="1114425" cy="1549400"/>
            <a:chOff x="1440" y="3062"/>
            <a:chExt cx="702" cy="976"/>
          </a:xfrm>
        </p:grpSpPr>
        <p:sp>
          <p:nvSpPr>
            <p:cNvPr id="28752" name="Freeform 21">
              <a:extLst>
                <a:ext uri="{FF2B5EF4-FFF2-40B4-BE49-F238E27FC236}">
                  <a16:creationId xmlns:a16="http://schemas.microsoft.com/office/drawing/2014/main" id="{A69E413D-566E-3045-B0D5-CA7BF6B561E1}"/>
                </a:ext>
              </a:extLst>
            </p:cNvPr>
            <p:cNvSpPr>
              <a:spLocks/>
            </p:cNvSpPr>
            <p:nvPr/>
          </p:nvSpPr>
          <p:spPr bwMode="auto">
            <a:xfrm rot="5476654">
              <a:off x="1402" y="3262"/>
              <a:ext cx="766" cy="601"/>
            </a:xfrm>
            <a:custGeom>
              <a:avLst/>
              <a:gdLst>
                <a:gd name="T0" fmla="*/ 0 w 672"/>
                <a:gd name="T1" fmla="*/ 0 h 678"/>
                <a:gd name="T2" fmla="*/ 9127 w 672"/>
                <a:gd name="T3" fmla="*/ 10 h 678"/>
                <a:gd name="T4" fmla="*/ 11406 w 672"/>
                <a:gd name="T5" fmla="*/ 41 h 678"/>
                <a:gd name="T6" fmla="*/ 11972 w 672"/>
                <a:gd name="T7" fmla="*/ 46 h 67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2"/>
                <a:gd name="T13" fmla="*/ 0 h 678"/>
                <a:gd name="T14" fmla="*/ 672 w 672"/>
                <a:gd name="T15" fmla="*/ 678 h 67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2" h="678">
                  <a:moveTo>
                    <a:pt x="0" y="0"/>
                  </a:moveTo>
                  <a:cubicBezTo>
                    <a:pt x="202" y="18"/>
                    <a:pt x="405" y="37"/>
                    <a:pt x="512" y="136"/>
                  </a:cubicBezTo>
                  <a:cubicBezTo>
                    <a:pt x="618" y="234"/>
                    <a:pt x="613" y="505"/>
                    <a:pt x="640" y="592"/>
                  </a:cubicBezTo>
                  <a:cubicBezTo>
                    <a:pt x="666" y="678"/>
                    <a:pt x="669" y="667"/>
                    <a:pt x="672" y="656"/>
                  </a:cubicBezTo>
                </a:path>
              </a:pathLst>
            </a:custGeom>
            <a:gradFill rotWithShape="0">
              <a:gsLst>
                <a:gs pos="0">
                  <a:srgbClr val="762F47"/>
                </a:gs>
                <a:gs pos="100000">
                  <a:srgbClr val="FF6699"/>
                </a:gs>
              </a:gsLst>
              <a:lin ang="5400000" scaled="1"/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r-Latn-RS"/>
            </a:p>
          </p:txBody>
        </p:sp>
        <p:sp>
          <p:nvSpPr>
            <p:cNvPr id="28753" name="Freeform 22">
              <a:extLst>
                <a:ext uri="{FF2B5EF4-FFF2-40B4-BE49-F238E27FC236}">
                  <a16:creationId xmlns:a16="http://schemas.microsoft.com/office/drawing/2014/main" id="{78602CCE-3432-CF46-A078-018E1D41BDA6}"/>
                </a:ext>
              </a:extLst>
            </p:cNvPr>
            <p:cNvSpPr>
              <a:spLocks/>
            </p:cNvSpPr>
            <p:nvPr/>
          </p:nvSpPr>
          <p:spPr bwMode="auto">
            <a:xfrm rot="5593612">
              <a:off x="1520" y="3360"/>
              <a:ext cx="529" cy="389"/>
            </a:xfrm>
            <a:custGeom>
              <a:avLst/>
              <a:gdLst>
                <a:gd name="T0" fmla="*/ 0 w 464"/>
                <a:gd name="T1" fmla="*/ 0 h 440"/>
                <a:gd name="T2" fmla="*/ 6160 w 464"/>
                <a:gd name="T3" fmla="*/ 8 h 440"/>
                <a:gd name="T4" fmla="*/ 8294 w 464"/>
                <a:gd name="T5" fmla="*/ 29 h 440"/>
                <a:gd name="T6" fmla="*/ 0 60000 65536"/>
                <a:gd name="T7" fmla="*/ 0 60000 65536"/>
                <a:gd name="T8" fmla="*/ 0 60000 65536"/>
                <a:gd name="T9" fmla="*/ 0 w 464"/>
                <a:gd name="T10" fmla="*/ 0 h 440"/>
                <a:gd name="T11" fmla="*/ 464 w 464"/>
                <a:gd name="T12" fmla="*/ 440 h 4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4" h="440">
                  <a:moveTo>
                    <a:pt x="0" y="0"/>
                  </a:moveTo>
                  <a:cubicBezTo>
                    <a:pt x="133" y="19"/>
                    <a:pt x="266" y="38"/>
                    <a:pt x="344" y="112"/>
                  </a:cubicBezTo>
                  <a:cubicBezTo>
                    <a:pt x="421" y="185"/>
                    <a:pt x="442" y="312"/>
                    <a:pt x="464" y="440"/>
                  </a:cubicBezTo>
                </a:path>
              </a:pathLst>
            </a:custGeom>
            <a:gradFill rotWithShape="0">
              <a:gsLst>
                <a:gs pos="0">
                  <a:srgbClr val="762F47"/>
                </a:gs>
                <a:gs pos="100000">
                  <a:srgbClr val="FF6699"/>
                </a:gs>
              </a:gsLst>
              <a:lin ang="5400000" scaled="1"/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r-Latn-RS"/>
            </a:p>
          </p:txBody>
        </p:sp>
        <p:sp>
          <p:nvSpPr>
            <p:cNvPr id="28754" name="Freeform 23">
              <a:extLst>
                <a:ext uri="{FF2B5EF4-FFF2-40B4-BE49-F238E27FC236}">
                  <a16:creationId xmlns:a16="http://schemas.microsoft.com/office/drawing/2014/main" id="{A4D3A12B-17C8-B64F-8A24-38764A636F79}"/>
                </a:ext>
              </a:extLst>
            </p:cNvPr>
            <p:cNvSpPr>
              <a:spLocks/>
            </p:cNvSpPr>
            <p:nvPr/>
          </p:nvSpPr>
          <p:spPr bwMode="auto">
            <a:xfrm rot="5593612">
              <a:off x="1623" y="3470"/>
              <a:ext cx="310" cy="206"/>
            </a:xfrm>
            <a:custGeom>
              <a:avLst/>
              <a:gdLst>
                <a:gd name="T0" fmla="*/ 0 w 272"/>
                <a:gd name="T1" fmla="*/ 0 h 232"/>
                <a:gd name="T2" fmla="*/ 3416 w 272"/>
                <a:gd name="T3" fmla="*/ 4 h 232"/>
                <a:gd name="T4" fmla="*/ 4822 w 272"/>
                <a:gd name="T5" fmla="*/ 18 h 232"/>
                <a:gd name="T6" fmla="*/ 0 60000 65536"/>
                <a:gd name="T7" fmla="*/ 0 60000 65536"/>
                <a:gd name="T8" fmla="*/ 0 60000 65536"/>
                <a:gd name="T9" fmla="*/ 0 w 272"/>
                <a:gd name="T10" fmla="*/ 0 h 232"/>
                <a:gd name="T11" fmla="*/ 272 w 272"/>
                <a:gd name="T12" fmla="*/ 232 h 23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32">
                  <a:moveTo>
                    <a:pt x="0" y="0"/>
                  </a:moveTo>
                  <a:cubicBezTo>
                    <a:pt x="73" y="12"/>
                    <a:pt x="146" y="25"/>
                    <a:pt x="192" y="64"/>
                  </a:cubicBezTo>
                  <a:cubicBezTo>
                    <a:pt x="237" y="102"/>
                    <a:pt x="254" y="167"/>
                    <a:pt x="272" y="232"/>
                  </a:cubicBezTo>
                </a:path>
              </a:pathLst>
            </a:custGeom>
            <a:gradFill rotWithShape="0">
              <a:gsLst>
                <a:gs pos="0">
                  <a:srgbClr val="762F47"/>
                </a:gs>
                <a:gs pos="100000">
                  <a:srgbClr val="FF6699"/>
                </a:gs>
              </a:gsLst>
              <a:lin ang="5400000" scaled="1"/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r-Latn-RS"/>
            </a:p>
          </p:txBody>
        </p:sp>
        <p:grpSp>
          <p:nvGrpSpPr>
            <p:cNvPr id="28755" name="Group 24">
              <a:extLst>
                <a:ext uri="{FF2B5EF4-FFF2-40B4-BE49-F238E27FC236}">
                  <a16:creationId xmlns:a16="http://schemas.microsoft.com/office/drawing/2014/main" id="{885551A4-4DC9-DF43-9F76-CFC568A7E99C}"/>
                </a:ext>
              </a:extLst>
            </p:cNvPr>
            <p:cNvGrpSpPr>
              <a:grpSpLocks/>
            </p:cNvGrpSpPr>
            <p:nvPr/>
          </p:nvGrpSpPr>
          <p:grpSpPr bwMode="auto">
            <a:xfrm rot="5593612">
              <a:off x="2027" y="3092"/>
              <a:ext cx="146" cy="85"/>
              <a:chOff x="2648" y="1944"/>
              <a:chExt cx="128" cy="96"/>
            </a:xfrm>
          </p:grpSpPr>
          <p:sp>
            <p:nvSpPr>
              <p:cNvPr id="28762" name="Freeform 25">
                <a:extLst>
                  <a:ext uri="{FF2B5EF4-FFF2-40B4-BE49-F238E27FC236}">
                    <a16:creationId xmlns:a16="http://schemas.microsoft.com/office/drawing/2014/main" id="{070D766A-A983-324D-B929-AA7DD42718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8" y="1944"/>
                <a:ext cx="88" cy="56"/>
              </a:xfrm>
              <a:custGeom>
                <a:avLst/>
                <a:gdLst>
                  <a:gd name="T0" fmla="*/ 88 w 88"/>
                  <a:gd name="T1" fmla="*/ 56 h 56"/>
                  <a:gd name="T2" fmla="*/ 0 w 88"/>
                  <a:gd name="T3" fmla="*/ 0 h 56"/>
                  <a:gd name="T4" fmla="*/ 0 60000 65536"/>
                  <a:gd name="T5" fmla="*/ 0 60000 65536"/>
                  <a:gd name="T6" fmla="*/ 0 w 88"/>
                  <a:gd name="T7" fmla="*/ 0 h 56"/>
                  <a:gd name="T8" fmla="*/ 88 w 88"/>
                  <a:gd name="T9" fmla="*/ 56 h 5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88" h="56">
                    <a:moveTo>
                      <a:pt x="88" y="56"/>
                    </a:moveTo>
                    <a:cubicBezTo>
                      <a:pt x="88" y="56"/>
                      <a:pt x="44" y="28"/>
                      <a:pt x="0" y="0"/>
                    </a:cubicBezTo>
                  </a:path>
                </a:pathLst>
              </a:custGeom>
              <a:gradFill rotWithShape="0">
                <a:gsLst>
                  <a:gs pos="0">
                    <a:srgbClr val="762F47"/>
                  </a:gs>
                  <a:gs pos="100000">
                    <a:srgbClr val="FF6699"/>
                  </a:gs>
                </a:gsLst>
                <a:lin ang="5400000" scaled="1"/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sr-Latn-RS"/>
              </a:p>
            </p:txBody>
          </p:sp>
          <p:sp>
            <p:nvSpPr>
              <p:cNvPr id="28763" name="Freeform 26">
                <a:extLst>
                  <a:ext uri="{FF2B5EF4-FFF2-40B4-BE49-F238E27FC236}">
                    <a16:creationId xmlns:a16="http://schemas.microsoft.com/office/drawing/2014/main" id="{991C7E02-DD15-C243-9551-C563DD201AB0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2648" y="1984"/>
                <a:ext cx="88" cy="56"/>
              </a:xfrm>
              <a:custGeom>
                <a:avLst/>
                <a:gdLst>
                  <a:gd name="T0" fmla="*/ 88 w 88"/>
                  <a:gd name="T1" fmla="*/ 56 h 56"/>
                  <a:gd name="T2" fmla="*/ 0 w 88"/>
                  <a:gd name="T3" fmla="*/ 0 h 56"/>
                  <a:gd name="T4" fmla="*/ 0 60000 65536"/>
                  <a:gd name="T5" fmla="*/ 0 60000 65536"/>
                  <a:gd name="T6" fmla="*/ 0 w 88"/>
                  <a:gd name="T7" fmla="*/ 0 h 56"/>
                  <a:gd name="T8" fmla="*/ 88 w 88"/>
                  <a:gd name="T9" fmla="*/ 56 h 5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88" h="56">
                    <a:moveTo>
                      <a:pt x="88" y="56"/>
                    </a:moveTo>
                    <a:cubicBezTo>
                      <a:pt x="88" y="56"/>
                      <a:pt x="44" y="28"/>
                      <a:pt x="0" y="0"/>
                    </a:cubicBezTo>
                  </a:path>
                </a:pathLst>
              </a:custGeom>
              <a:gradFill rotWithShape="0">
                <a:gsLst>
                  <a:gs pos="0">
                    <a:srgbClr val="762F47"/>
                  </a:gs>
                  <a:gs pos="100000">
                    <a:srgbClr val="FF6699"/>
                  </a:gs>
                </a:gsLst>
                <a:lin ang="5400000" scaled="1"/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sr-Latn-RS"/>
              </a:p>
            </p:txBody>
          </p:sp>
        </p:grpSp>
        <p:sp>
          <p:nvSpPr>
            <p:cNvPr id="28756" name="Freeform 27">
              <a:extLst>
                <a:ext uri="{FF2B5EF4-FFF2-40B4-BE49-F238E27FC236}">
                  <a16:creationId xmlns:a16="http://schemas.microsoft.com/office/drawing/2014/main" id="{F4AF63D7-8482-3645-93D0-2C2DE8690E28}"/>
                </a:ext>
              </a:extLst>
            </p:cNvPr>
            <p:cNvSpPr>
              <a:spLocks/>
            </p:cNvSpPr>
            <p:nvPr/>
          </p:nvSpPr>
          <p:spPr bwMode="auto">
            <a:xfrm rot="5593612">
              <a:off x="1415" y="3963"/>
              <a:ext cx="100" cy="50"/>
            </a:xfrm>
            <a:custGeom>
              <a:avLst/>
              <a:gdLst>
                <a:gd name="T0" fmla="*/ 1484 w 88"/>
                <a:gd name="T1" fmla="*/ 4 h 56"/>
                <a:gd name="T2" fmla="*/ 0 w 88"/>
                <a:gd name="T3" fmla="*/ 0 h 56"/>
                <a:gd name="T4" fmla="*/ 0 60000 65536"/>
                <a:gd name="T5" fmla="*/ 0 60000 65536"/>
                <a:gd name="T6" fmla="*/ 0 w 88"/>
                <a:gd name="T7" fmla="*/ 0 h 56"/>
                <a:gd name="T8" fmla="*/ 88 w 88"/>
                <a:gd name="T9" fmla="*/ 56 h 5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8" h="56">
                  <a:moveTo>
                    <a:pt x="88" y="56"/>
                  </a:moveTo>
                  <a:cubicBezTo>
                    <a:pt x="88" y="56"/>
                    <a:pt x="44" y="28"/>
                    <a:pt x="0" y="0"/>
                  </a:cubicBezTo>
                </a:path>
              </a:pathLst>
            </a:custGeom>
            <a:gradFill rotWithShape="0">
              <a:gsLst>
                <a:gs pos="0">
                  <a:srgbClr val="762F47"/>
                </a:gs>
                <a:gs pos="100000">
                  <a:srgbClr val="FF6699"/>
                </a:gs>
              </a:gsLst>
              <a:lin ang="5400000" scaled="1"/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r-Latn-RS"/>
            </a:p>
          </p:txBody>
        </p:sp>
        <p:sp>
          <p:nvSpPr>
            <p:cNvPr id="28757" name="Freeform 28">
              <a:extLst>
                <a:ext uri="{FF2B5EF4-FFF2-40B4-BE49-F238E27FC236}">
                  <a16:creationId xmlns:a16="http://schemas.microsoft.com/office/drawing/2014/main" id="{EBF8FF92-C08D-934C-AF6E-894BAB5BF0CA}"/>
                </a:ext>
              </a:extLst>
            </p:cNvPr>
            <p:cNvSpPr>
              <a:spLocks/>
            </p:cNvSpPr>
            <p:nvPr/>
          </p:nvSpPr>
          <p:spPr bwMode="auto">
            <a:xfrm rot="-5185235">
              <a:off x="1430" y="3247"/>
              <a:ext cx="766" cy="601"/>
            </a:xfrm>
            <a:custGeom>
              <a:avLst/>
              <a:gdLst>
                <a:gd name="T0" fmla="*/ 0 w 672"/>
                <a:gd name="T1" fmla="*/ 0 h 678"/>
                <a:gd name="T2" fmla="*/ 9127 w 672"/>
                <a:gd name="T3" fmla="*/ 10 h 678"/>
                <a:gd name="T4" fmla="*/ 11406 w 672"/>
                <a:gd name="T5" fmla="*/ 41 h 678"/>
                <a:gd name="T6" fmla="*/ 11972 w 672"/>
                <a:gd name="T7" fmla="*/ 46 h 67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2"/>
                <a:gd name="T13" fmla="*/ 0 h 678"/>
                <a:gd name="T14" fmla="*/ 672 w 672"/>
                <a:gd name="T15" fmla="*/ 678 h 67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2" h="678">
                  <a:moveTo>
                    <a:pt x="0" y="0"/>
                  </a:moveTo>
                  <a:cubicBezTo>
                    <a:pt x="202" y="18"/>
                    <a:pt x="405" y="37"/>
                    <a:pt x="512" y="136"/>
                  </a:cubicBezTo>
                  <a:cubicBezTo>
                    <a:pt x="618" y="234"/>
                    <a:pt x="613" y="505"/>
                    <a:pt x="640" y="592"/>
                  </a:cubicBezTo>
                  <a:cubicBezTo>
                    <a:pt x="666" y="678"/>
                    <a:pt x="669" y="667"/>
                    <a:pt x="672" y="656"/>
                  </a:cubicBezTo>
                </a:path>
              </a:pathLst>
            </a:custGeom>
            <a:gradFill rotWithShape="0">
              <a:gsLst>
                <a:gs pos="0">
                  <a:srgbClr val="762F47"/>
                </a:gs>
                <a:gs pos="100000">
                  <a:srgbClr val="FF6699"/>
                </a:gs>
              </a:gsLst>
              <a:lin ang="5400000" scaled="1"/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r-Latn-RS"/>
            </a:p>
          </p:txBody>
        </p:sp>
        <p:sp>
          <p:nvSpPr>
            <p:cNvPr id="28758" name="Freeform 29">
              <a:extLst>
                <a:ext uri="{FF2B5EF4-FFF2-40B4-BE49-F238E27FC236}">
                  <a16:creationId xmlns:a16="http://schemas.microsoft.com/office/drawing/2014/main" id="{D8D2574A-C296-5E4D-8775-330EA3F5F6D7}"/>
                </a:ext>
              </a:extLst>
            </p:cNvPr>
            <p:cNvSpPr>
              <a:spLocks/>
            </p:cNvSpPr>
            <p:nvPr/>
          </p:nvSpPr>
          <p:spPr bwMode="auto">
            <a:xfrm rot="-5081744">
              <a:off x="1548" y="3352"/>
              <a:ext cx="528" cy="390"/>
            </a:xfrm>
            <a:custGeom>
              <a:avLst/>
              <a:gdLst>
                <a:gd name="T0" fmla="*/ 0 w 464"/>
                <a:gd name="T1" fmla="*/ 0 h 440"/>
                <a:gd name="T2" fmla="*/ 5888 w 464"/>
                <a:gd name="T3" fmla="*/ 9 h 440"/>
                <a:gd name="T4" fmla="*/ 7964 w 464"/>
                <a:gd name="T5" fmla="*/ 31 h 440"/>
                <a:gd name="T6" fmla="*/ 0 60000 65536"/>
                <a:gd name="T7" fmla="*/ 0 60000 65536"/>
                <a:gd name="T8" fmla="*/ 0 60000 65536"/>
                <a:gd name="T9" fmla="*/ 0 w 464"/>
                <a:gd name="T10" fmla="*/ 0 h 440"/>
                <a:gd name="T11" fmla="*/ 464 w 464"/>
                <a:gd name="T12" fmla="*/ 440 h 4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4" h="440">
                  <a:moveTo>
                    <a:pt x="0" y="0"/>
                  </a:moveTo>
                  <a:cubicBezTo>
                    <a:pt x="133" y="19"/>
                    <a:pt x="266" y="38"/>
                    <a:pt x="344" y="112"/>
                  </a:cubicBezTo>
                  <a:cubicBezTo>
                    <a:pt x="421" y="185"/>
                    <a:pt x="442" y="312"/>
                    <a:pt x="464" y="440"/>
                  </a:cubicBezTo>
                </a:path>
              </a:pathLst>
            </a:custGeom>
            <a:gradFill rotWithShape="0">
              <a:gsLst>
                <a:gs pos="0">
                  <a:srgbClr val="762F47"/>
                </a:gs>
                <a:gs pos="100000">
                  <a:srgbClr val="FF6699"/>
                </a:gs>
              </a:gsLst>
              <a:lin ang="5400000" scaled="1"/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r-Latn-RS"/>
            </a:p>
          </p:txBody>
        </p:sp>
        <p:sp>
          <p:nvSpPr>
            <p:cNvPr id="28759" name="Freeform 30">
              <a:extLst>
                <a:ext uri="{FF2B5EF4-FFF2-40B4-BE49-F238E27FC236}">
                  <a16:creationId xmlns:a16="http://schemas.microsoft.com/office/drawing/2014/main" id="{050AF4EF-22DA-E14C-A326-FBA93B4411A9}"/>
                </a:ext>
              </a:extLst>
            </p:cNvPr>
            <p:cNvSpPr>
              <a:spLocks/>
            </p:cNvSpPr>
            <p:nvPr/>
          </p:nvSpPr>
          <p:spPr bwMode="auto">
            <a:xfrm rot="-5081744">
              <a:off x="1635" y="3461"/>
              <a:ext cx="309" cy="205"/>
            </a:xfrm>
            <a:custGeom>
              <a:avLst/>
              <a:gdLst>
                <a:gd name="T0" fmla="*/ 0 w 272"/>
                <a:gd name="T1" fmla="*/ 0 h 232"/>
                <a:gd name="T2" fmla="*/ 3189 w 272"/>
                <a:gd name="T3" fmla="*/ 4 h 232"/>
                <a:gd name="T4" fmla="*/ 4507 w 272"/>
                <a:gd name="T5" fmla="*/ 15 h 232"/>
                <a:gd name="T6" fmla="*/ 0 60000 65536"/>
                <a:gd name="T7" fmla="*/ 0 60000 65536"/>
                <a:gd name="T8" fmla="*/ 0 60000 65536"/>
                <a:gd name="T9" fmla="*/ 0 w 272"/>
                <a:gd name="T10" fmla="*/ 0 h 232"/>
                <a:gd name="T11" fmla="*/ 272 w 272"/>
                <a:gd name="T12" fmla="*/ 232 h 23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32">
                  <a:moveTo>
                    <a:pt x="0" y="0"/>
                  </a:moveTo>
                  <a:cubicBezTo>
                    <a:pt x="73" y="12"/>
                    <a:pt x="146" y="25"/>
                    <a:pt x="192" y="64"/>
                  </a:cubicBezTo>
                  <a:cubicBezTo>
                    <a:pt x="237" y="102"/>
                    <a:pt x="254" y="167"/>
                    <a:pt x="272" y="232"/>
                  </a:cubicBezTo>
                </a:path>
              </a:pathLst>
            </a:custGeom>
            <a:gradFill rotWithShape="0">
              <a:gsLst>
                <a:gs pos="0">
                  <a:srgbClr val="762F47"/>
                </a:gs>
                <a:gs pos="100000">
                  <a:srgbClr val="FF6699"/>
                </a:gs>
              </a:gsLst>
              <a:lin ang="5400000" scaled="1"/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r-Latn-RS"/>
            </a:p>
          </p:txBody>
        </p:sp>
        <p:sp>
          <p:nvSpPr>
            <p:cNvPr id="28760" name="Freeform 31">
              <a:extLst>
                <a:ext uri="{FF2B5EF4-FFF2-40B4-BE49-F238E27FC236}">
                  <a16:creationId xmlns:a16="http://schemas.microsoft.com/office/drawing/2014/main" id="{AF76D7EF-52B0-5A4F-B153-D1474B523FB4}"/>
                </a:ext>
              </a:extLst>
            </p:cNvPr>
            <p:cNvSpPr>
              <a:spLocks/>
            </p:cNvSpPr>
            <p:nvPr/>
          </p:nvSpPr>
          <p:spPr bwMode="auto">
            <a:xfrm rot="-5081744">
              <a:off x="1421" y="3937"/>
              <a:ext cx="100" cy="50"/>
            </a:xfrm>
            <a:custGeom>
              <a:avLst/>
              <a:gdLst>
                <a:gd name="T0" fmla="*/ 1484 w 88"/>
                <a:gd name="T1" fmla="*/ 4 h 56"/>
                <a:gd name="T2" fmla="*/ 0 w 88"/>
                <a:gd name="T3" fmla="*/ 0 h 56"/>
                <a:gd name="T4" fmla="*/ 0 60000 65536"/>
                <a:gd name="T5" fmla="*/ 0 60000 65536"/>
                <a:gd name="T6" fmla="*/ 0 w 88"/>
                <a:gd name="T7" fmla="*/ 0 h 56"/>
                <a:gd name="T8" fmla="*/ 88 w 88"/>
                <a:gd name="T9" fmla="*/ 56 h 5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8" h="56">
                  <a:moveTo>
                    <a:pt x="88" y="56"/>
                  </a:moveTo>
                  <a:cubicBezTo>
                    <a:pt x="88" y="56"/>
                    <a:pt x="44" y="28"/>
                    <a:pt x="0" y="0"/>
                  </a:cubicBezTo>
                </a:path>
              </a:pathLst>
            </a:custGeom>
            <a:gradFill rotWithShape="0">
              <a:gsLst>
                <a:gs pos="0">
                  <a:srgbClr val="762F47"/>
                </a:gs>
                <a:gs pos="100000">
                  <a:srgbClr val="FF6699"/>
                </a:gs>
              </a:gsLst>
              <a:lin ang="5400000" scaled="1"/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r-Latn-RS"/>
            </a:p>
          </p:txBody>
        </p:sp>
        <p:sp>
          <p:nvSpPr>
            <p:cNvPr id="28761" name="Rectangle 32">
              <a:extLst>
                <a:ext uri="{FF2B5EF4-FFF2-40B4-BE49-F238E27FC236}">
                  <a16:creationId xmlns:a16="http://schemas.microsoft.com/office/drawing/2014/main" id="{CF61E603-1896-9245-9AFC-DB0B11AC493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3105970">
              <a:off x="1483" y="3844"/>
              <a:ext cx="138" cy="29"/>
            </a:xfrm>
            <a:prstGeom prst="rect">
              <a:avLst/>
            </a:prstGeom>
            <a:solidFill>
              <a:srgbClr val="E76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sp>
        <p:nvSpPr>
          <p:cNvPr id="28677" name="Rectangle 33">
            <a:extLst>
              <a:ext uri="{FF2B5EF4-FFF2-40B4-BE49-F238E27FC236}">
                <a16:creationId xmlns:a16="http://schemas.microsoft.com/office/drawing/2014/main" id="{BDC7F180-C265-5842-AB0E-6AA09BF725AB}"/>
              </a:ext>
            </a:extLst>
          </p:cNvPr>
          <p:cNvSpPr>
            <a:spLocks noChangeArrowheads="1"/>
          </p:cNvSpPr>
          <p:nvPr/>
        </p:nvSpPr>
        <p:spPr bwMode="auto">
          <a:xfrm rot="7355927">
            <a:off x="4659313" y="4795838"/>
            <a:ext cx="333375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grpSp>
        <p:nvGrpSpPr>
          <p:cNvPr id="28678" name="Group 34">
            <a:extLst>
              <a:ext uri="{FF2B5EF4-FFF2-40B4-BE49-F238E27FC236}">
                <a16:creationId xmlns:a16="http://schemas.microsoft.com/office/drawing/2014/main" id="{43CBCB0A-97E6-5A46-8B1C-F863CF547180}"/>
              </a:ext>
            </a:extLst>
          </p:cNvPr>
          <p:cNvGrpSpPr>
            <a:grpSpLocks/>
          </p:cNvGrpSpPr>
          <p:nvPr/>
        </p:nvGrpSpPr>
        <p:grpSpPr bwMode="auto">
          <a:xfrm rot="2733520">
            <a:off x="7857332" y="2177257"/>
            <a:ext cx="2189163" cy="1936750"/>
            <a:chOff x="2471" y="546"/>
            <a:chExt cx="1379" cy="1220"/>
          </a:xfrm>
        </p:grpSpPr>
        <p:sp>
          <p:nvSpPr>
            <p:cNvPr id="28744" name="Freeform 35">
              <a:extLst>
                <a:ext uri="{FF2B5EF4-FFF2-40B4-BE49-F238E27FC236}">
                  <a16:creationId xmlns:a16="http://schemas.microsoft.com/office/drawing/2014/main" id="{C35DDA4C-3CC7-7C4F-B8C4-B24266B6E72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5" y="546"/>
              <a:ext cx="105" cy="417"/>
            </a:xfrm>
            <a:custGeom>
              <a:avLst/>
              <a:gdLst>
                <a:gd name="T0" fmla="*/ 8 w 105"/>
                <a:gd name="T1" fmla="*/ 417 h 417"/>
                <a:gd name="T2" fmla="*/ 46 w 105"/>
                <a:gd name="T3" fmla="*/ 288 h 417"/>
                <a:gd name="T4" fmla="*/ 76 w 105"/>
                <a:gd name="T5" fmla="*/ 243 h 417"/>
                <a:gd name="T6" fmla="*/ 31 w 105"/>
                <a:gd name="T7" fmla="*/ 205 h 417"/>
                <a:gd name="T8" fmla="*/ 0 w 105"/>
                <a:gd name="T9" fmla="*/ 159 h 417"/>
                <a:gd name="T10" fmla="*/ 23 w 105"/>
                <a:gd name="T11" fmla="*/ 53 h 417"/>
                <a:gd name="T12" fmla="*/ 46 w 105"/>
                <a:gd name="T13" fmla="*/ 0 h 4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5"/>
                <a:gd name="T22" fmla="*/ 0 h 417"/>
                <a:gd name="T23" fmla="*/ 105 w 105"/>
                <a:gd name="T24" fmla="*/ 417 h 41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5" h="417">
                  <a:moveTo>
                    <a:pt x="8" y="417"/>
                  </a:moveTo>
                  <a:cubicBezTo>
                    <a:pt x="16" y="372"/>
                    <a:pt x="22" y="328"/>
                    <a:pt x="46" y="288"/>
                  </a:cubicBezTo>
                  <a:cubicBezTo>
                    <a:pt x="55" y="273"/>
                    <a:pt x="76" y="243"/>
                    <a:pt x="76" y="243"/>
                  </a:cubicBezTo>
                  <a:cubicBezTo>
                    <a:pt x="26" y="166"/>
                    <a:pt x="105" y="279"/>
                    <a:pt x="31" y="205"/>
                  </a:cubicBezTo>
                  <a:cubicBezTo>
                    <a:pt x="18" y="192"/>
                    <a:pt x="0" y="159"/>
                    <a:pt x="0" y="159"/>
                  </a:cubicBezTo>
                  <a:cubicBezTo>
                    <a:pt x="4" y="130"/>
                    <a:pt x="7" y="82"/>
                    <a:pt x="23" y="53"/>
                  </a:cubicBezTo>
                  <a:cubicBezTo>
                    <a:pt x="51" y="4"/>
                    <a:pt x="46" y="43"/>
                    <a:pt x="46" y="0"/>
                  </a:cubicBezTo>
                </a:path>
              </a:pathLst>
            </a:custGeom>
            <a:noFill/>
            <a:ln w="254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sr-Latn-RS"/>
            </a:p>
          </p:txBody>
        </p:sp>
        <p:sp>
          <p:nvSpPr>
            <p:cNvPr id="28745" name="Freeform 36">
              <a:extLst>
                <a:ext uri="{FF2B5EF4-FFF2-40B4-BE49-F238E27FC236}">
                  <a16:creationId xmlns:a16="http://schemas.microsoft.com/office/drawing/2014/main" id="{98E4F39A-90C2-2141-8183-C8A6BC6678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3" y="887"/>
              <a:ext cx="477" cy="235"/>
            </a:xfrm>
            <a:custGeom>
              <a:avLst/>
              <a:gdLst>
                <a:gd name="T0" fmla="*/ 0 w 477"/>
                <a:gd name="T1" fmla="*/ 235 h 235"/>
                <a:gd name="T2" fmla="*/ 113 w 477"/>
                <a:gd name="T3" fmla="*/ 220 h 235"/>
                <a:gd name="T4" fmla="*/ 166 w 477"/>
                <a:gd name="T5" fmla="*/ 204 h 235"/>
                <a:gd name="T6" fmla="*/ 212 w 477"/>
                <a:gd name="T7" fmla="*/ 136 h 235"/>
                <a:gd name="T8" fmla="*/ 363 w 477"/>
                <a:gd name="T9" fmla="*/ 76 h 235"/>
                <a:gd name="T10" fmla="*/ 477 w 477"/>
                <a:gd name="T11" fmla="*/ 0 h 2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7"/>
                <a:gd name="T19" fmla="*/ 0 h 235"/>
                <a:gd name="T20" fmla="*/ 477 w 477"/>
                <a:gd name="T21" fmla="*/ 235 h 23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7" h="235">
                  <a:moveTo>
                    <a:pt x="0" y="235"/>
                  </a:moveTo>
                  <a:cubicBezTo>
                    <a:pt x="16" y="165"/>
                    <a:pt x="60" y="201"/>
                    <a:pt x="113" y="220"/>
                  </a:cubicBezTo>
                  <a:cubicBezTo>
                    <a:pt x="131" y="215"/>
                    <a:pt x="149" y="212"/>
                    <a:pt x="166" y="204"/>
                  </a:cubicBezTo>
                  <a:cubicBezTo>
                    <a:pt x="193" y="192"/>
                    <a:pt x="194" y="154"/>
                    <a:pt x="212" y="136"/>
                  </a:cubicBezTo>
                  <a:cubicBezTo>
                    <a:pt x="259" y="89"/>
                    <a:pt x="300" y="87"/>
                    <a:pt x="363" y="76"/>
                  </a:cubicBezTo>
                  <a:cubicBezTo>
                    <a:pt x="379" y="60"/>
                    <a:pt x="452" y="0"/>
                    <a:pt x="477" y="0"/>
                  </a:cubicBezTo>
                </a:path>
              </a:pathLst>
            </a:custGeom>
            <a:noFill/>
            <a:ln w="254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sr-Latn-RS"/>
            </a:p>
          </p:txBody>
        </p:sp>
        <p:sp>
          <p:nvSpPr>
            <p:cNvPr id="28746" name="Freeform 37">
              <a:extLst>
                <a:ext uri="{FF2B5EF4-FFF2-40B4-BE49-F238E27FC236}">
                  <a16:creationId xmlns:a16="http://schemas.microsoft.com/office/drawing/2014/main" id="{278BFEF8-9FAA-F44F-9B17-F1519F5230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2" y="1357"/>
              <a:ext cx="379" cy="379"/>
            </a:xfrm>
            <a:custGeom>
              <a:avLst/>
              <a:gdLst>
                <a:gd name="T0" fmla="*/ 0 w 379"/>
                <a:gd name="T1" fmla="*/ 0 h 379"/>
                <a:gd name="T2" fmla="*/ 114 w 379"/>
                <a:gd name="T3" fmla="*/ 45 h 379"/>
                <a:gd name="T4" fmla="*/ 152 w 379"/>
                <a:gd name="T5" fmla="*/ 144 h 379"/>
                <a:gd name="T6" fmla="*/ 227 w 379"/>
                <a:gd name="T7" fmla="*/ 159 h 379"/>
                <a:gd name="T8" fmla="*/ 311 w 379"/>
                <a:gd name="T9" fmla="*/ 189 h 379"/>
                <a:gd name="T10" fmla="*/ 364 w 379"/>
                <a:gd name="T11" fmla="*/ 356 h 379"/>
                <a:gd name="T12" fmla="*/ 379 w 379"/>
                <a:gd name="T13" fmla="*/ 379 h 37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9"/>
                <a:gd name="T22" fmla="*/ 0 h 379"/>
                <a:gd name="T23" fmla="*/ 379 w 379"/>
                <a:gd name="T24" fmla="*/ 379 h 37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9" h="379">
                  <a:moveTo>
                    <a:pt x="0" y="0"/>
                  </a:moveTo>
                  <a:cubicBezTo>
                    <a:pt x="39" y="12"/>
                    <a:pt x="80" y="23"/>
                    <a:pt x="114" y="45"/>
                  </a:cubicBezTo>
                  <a:cubicBezTo>
                    <a:pt x="121" y="73"/>
                    <a:pt x="127" y="125"/>
                    <a:pt x="152" y="144"/>
                  </a:cubicBezTo>
                  <a:cubicBezTo>
                    <a:pt x="172" y="160"/>
                    <a:pt x="202" y="155"/>
                    <a:pt x="227" y="159"/>
                  </a:cubicBezTo>
                  <a:cubicBezTo>
                    <a:pt x="262" y="165"/>
                    <a:pt x="282" y="170"/>
                    <a:pt x="311" y="189"/>
                  </a:cubicBezTo>
                  <a:cubicBezTo>
                    <a:pt x="317" y="311"/>
                    <a:pt x="281" y="327"/>
                    <a:pt x="364" y="356"/>
                  </a:cubicBezTo>
                  <a:cubicBezTo>
                    <a:pt x="369" y="364"/>
                    <a:pt x="379" y="379"/>
                    <a:pt x="379" y="379"/>
                  </a:cubicBezTo>
                </a:path>
              </a:pathLst>
            </a:custGeom>
            <a:noFill/>
            <a:ln w="254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sr-Latn-RS"/>
            </a:p>
          </p:txBody>
        </p:sp>
        <p:sp>
          <p:nvSpPr>
            <p:cNvPr id="28747" name="Freeform 38">
              <a:extLst>
                <a:ext uri="{FF2B5EF4-FFF2-40B4-BE49-F238E27FC236}">
                  <a16:creationId xmlns:a16="http://schemas.microsoft.com/office/drawing/2014/main" id="{1F8F27B7-DF4D-684E-B6DB-5BF463EF1D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0" y="1432"/>
              <a:ext cx="259" cy="334"/>
            </a:xfrm>
            <a:custGeom>
              <a:avLst/>
              <a:gdLst>
                <a:gd name="T0" fmla="*/ 258 w 259"/>
                <a:gd name="T1" fmla="*/ 0 h 334"/>
                <a:gd name="T2" fmla="*/ 159 w 259"/>
                <a:gd name="T3" fmla="*/ 182 h 334"/>
                <a:gd name="T4" fmla="*/ 106 w 259"/>
                <a:gd name="T5" fmla="*/ 281 h 334"/>
                <a:gd name="T6" fmla="*/ 30 w 259"/>
                <a:gd name="T7" fmla="*/ 304 h 334"/>
                <a:gd name="T8" fmla="*/ 0 w 259"/>
                <a:gd name="T9" fmla="*/ 334 h 3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9"/>
                <a:gd name="T16" fmla="*/ 0 h 334"/>
                <a:gd name="T17" fmla="*/ 259 w 259"/>
                <a:gd name="T18" fmla="*/ 334 h 3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9" h="334">
                  <a:moveTo>
                    <a:pt x="258" y="0"/>
                  </a:moveTo>
                  <a:cubicBezTo>
                    <a:pt x="246" y="100"/>
                    <a:pt x="259" y="159"/>
                    <a:pt x="159" y="182"/>
                  </a:cubicBezTo>
                  <a:cubicBezTo>
                    <a:pt x="110" y="214"/>
                    <a:pt x="135" y="240"/>
                    <a:pt x="106" y="281"/>
                  </a:cubicBezTo>
                  <a:cubicBezTo>
                    <a:pt x="103" y="285"/>
                    <a:pt x="40" y="301"/>
                    <a:pt x="30" y="304"/>
                  </a:cubicBezTo>
                  <a:cubicBezTo>
                    <a:pt x="12" y="331"/>
                    <a:pt x="23" y="322"/>
                    <a:pt x="0" y="334"/>
                  </a:cubicBezTo>
                </a:path>
              </a:pathLst>
            </a:custGeom>
            <a:noFill/>
            <a:ln w="254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sr-Latn-RS"/>
            </a:p>
          </p:txBody>
        </p:sp>
        <p:sp>
          <p:nvSpPr>
            <p:cNvPr id="28748" name="Freeform 39">
              <a:extLst>
                <a:ext uri="{FF2B5EF4-FFF2-40B4-BE49-F238E27FC236}">
                  <a16:creationId xmlns:a16="http://schemas.microsoft.com/office/drawing/2014/main" id="{BC5EF6B2-2636-8F41-928D-2C2D9CC572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1" y="1064"/>
              <a:ext cx="538" cy="156"/>
            </a:xfrm>
            <a:custGeom>
              <a:avLst/>
              <a:gdLst>
                <a:gd name="T0" fmla="*/ 538 w 538"/>
                <a:gd name="T1" fmla="*/ 156 h 156"/>
                <a:gd name="T2" fmla="*/ 523 w 538"/>
                <a:gd name="T3" fmla="*/ 126 h 156"/>
                <a:gd name="T4" fmla="*/ 508 w 538"/>
                <a:gd name="T5" fmla="*/ 73 h 156"/>
                <a:gd name="T6" fmla="*/ 417 w 538"/>
                <a:gd name="T7" fmla="*/ 80 h 156"/>
                <a:gd name="T8" fmla="*/ 273 w 538"/>
                <a:gd name="T9" fmla="*/ 103 h 156"/>
                <a:gd name="T10" fmla="*/ 212 w 538"/>
                <a:gd name="T11" fmla="*/ 149 h 156"/>
                <a:gd name="T12" fmla="*/ 166 w 538"/>
                <a:gd name="T13" fmla="*/ 88 h 156"/>
                <a:gd name="T14" fmla="*/ 0 w 538"/>
                <a:gd name="T15" fmla="*/ 27 h 15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38"/>
                <a:gd name="T25" fmla="*/ 0 h 156"/>
                <a:gd name="T26" fmla="*/ 538 w 538"/>
                <a:gd name="T27" fmla="*/ 156 h 15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38" h="156">
                  <a:moveTo>
                    <a:pt x="538" y="156"/>
                  </a:moveTo>
                  <a:cubicBezTo>
                    <a:pt x="533" y="146"/>
                    <a:pt x="527" y="137"/>
                    <a:pt x="523" y="126"/>
                  </a:cubicBezTo>
                  <a:cubicBezTo>
                    <a:pt x="517" y="109"/>
                    <a:pt x="525" y="80"/>
                    <a:pt x="508" y="73"/>
                  </a:cubicBezTo>
                  <a:cubicBezTo>
                    <a:pt x="480" y="61"/>
                    <a:pt x="447" y="77"/>
                    <a:pt x="417" y="80"/>
                  </a:cubicBezTo>
                  <a:cubicBezTo>
                    <a:pt x="369" y="85"/>
                    <a:pt x="320" y="92"/>
                    <a:pt x="273" y="103"/>
                  </a:cubicBezTo>
                  <a:cubicBezTo>
                    <a:pt x="253" y="122"/>
                    <a:pt x="231" y="129"/>
                    <a:pt x="212" y="149"/>
                  </a:cubicBezTo>
                  <a:cubicBezTo>
                    <a:pt x="195" y="130"/>
                    <a:pt x="166" y="88"/>
                    <a:pt x="166" y="88"/>
                  </a:cubicBezTo>
                  <a:cubicBezTo>
                    <a:pt x="137" y="0"/>
                    <a:pt x="89" y="27"/>
                    <a:pt x="0" y="27"/>
                  </a:cubicBezTo>
                </a:path>
              </a:pathLst>
            </a:custGeom>
            <a:noFill/>
            <a:ln w="254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sr-Latn-RS"/>
            </a:p>
          </p:txBody>
        </p:sp>
        <p:grpSp>
          <p:nvGrpSpPr>
            <p:cNvPr id="28749" name="Group 40">
              <a:extLst>
                <a:ext uri="{FF2B5EF4-FFF2-40B4-BE49-F238E27FC236}">
                  <a16:creationId xmlns:a16="http://schemas.microsoft.com/office/drawing/2014/main" id="{F9B00123-3F48-1B4D-BE90-7D675674BB3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93" y="963"/>
              <a:ext cx="397" cy="492"/>
              <a:chOff x="2993" y="963"/>
              <a:chExt cx="397" cy="492"/>
            </a:xfrm>
          </p:grpSpPr>
          <p:sp>
            <p:nvSpPr>
              <p:cNvPr id="28750" name="Freeform 41">
                <a:extLst>
                  <a:ext uri="{FF2B5EF4-FFF2-40B4-BE49-F238E27FC236}">
                    <a16:creationId xmlns:a16="http://schemas.microsoft.com/office/drawing/2014/main" id="{67A9A458-CA77-344C-9041-DF302D9D1A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3" y="963"/>
                <a:ext cx="397" cy="492"/>
              </a:xfrm>
              <a:custGeom>
                <a:avLst/>
                <a:gdLst>
                  <a:gd name="T0" fmla="*/ 183 w 397"/>
                  <a:gd name="T1" fmla="*/ 68 h 492"/>
                  <a:gd name="T2" fmla="*/ 76 w 397"/>
                  <a:gd name="T3" fmla="*/ 227 h 492"/>
                  <a:gd name="T4" fmla="*/ 16 w 397"/>
                  <a:gd name="T5" fmla="*/ 242 h 492"/>
                  <a:gd name="T6" fmla="*/ 8 w 397"/>
                  <a:gd name="T7" fmla="*/ 265 h 492"/>
                  <a:gd name="T8" fmla="*/ 31 w 397"/>
                  <a:gd name="T9" fmla="*/ 272 h 492"/>
                  <a:gd name="T10" fmla="*/ 69 w 397"/>
                  <a:gd name="T11" fmla="*/ 295 h 492"/>
                  <a:gd name="T12" fmla="*/ 114 w 397"/>
                  <a:gd name="T13" fmla="*/ 310 h 492"/>
                  <a:gd name="T14" fmla="*/ 152 w 397"/>
                  <a:gd name="T15" fmla="*/ 492 h 492"/>
                  <a:gd name="T16" fmla="*/ 190 w 397"/>
                  <a:gd name="T17" fmla="*/ 416 h 492"/>
                  <a:gd name="T18" fmla="*/ 236 w 397"/>
                  <a:gd name="T19" fmla="*/ 386 h 492"/>
                  <a:gd name="T20" fmla="*/ 334 w 397"/>
                  <a:gd name="T21" fmla="*/ 378 h 492"/>
                  <a:gd name="T22" fmla="*/ 289 w 397"/>
                  <a:gd name="T23" fmla="*/ 303 h 492"/>
                  <a:gd name="T24" fmla="*/ 342 w 397"/>
                  <a:gd name="T25" fmla="*/ 204 h 492"/>
                  <a:gd name="T26" fmla="*/ 357 w 397"/>
                  <a:gd name="T27" fmla="*/ 174 h 492"/>
                  <a:gd name="T28" fmla="*/ 357 w 397"/>
                  <a:gd name="T29" fmla="*/ 144 h 492"/>
                  <a:gd name="T30" fmla="*/ 304 w 397"/>
                  <a:gd name="T31" fmla="*/ 90 h 492"/>
                  <a:gd name="T32" fmla="*/ 236 w 397"/>
                  <a:gd name="T33" fmla="*/ 0 h 492"/>
                  <a:gd name="T34" fmla="*/ 183 w 397"/>
                  <a:gd name="T35" fmla="*/ 68 h 49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97"/>
                  <a:gd name="T55" fmla="*/ 0 h 492"/>
                  <a:gd name="T56" fmla="*/ 397 w 397"/>
                  <a:gd name="T57" fmla="*/ 492 h 492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97" h="492">
                    <a:moveTo>
                      <a:pt x="183" y="68"/>
                    </a:moveTo>
                    <a:cubicBezTo>
                      <a:pt x="165" y="122"/>
                      <a:pt x="147" y="210"/>
                      <a:pt x="76" y="227"/>
                    </a:cubicBezTo>
                    <a:cubicBezTo>
                      <a:pt x="36" y="236"/>
                      <a:pt x="56" y="231"/>
                      <a:pt x="16" y="242"/>
                    </a:cubicBezTo>
                    <a:cubicBezTo>
                      <a:pt x="13" y="250"/>
                      <a:pt x="4" y="258"/>
                      <a:pt x="8" y="265"/>
                    </a:cubicBezTo>
                    <a:cubicBezTo>
                      <a:pt x="12" y="272"/>
                      <a:pt x="24" y="268"/>
                      <a:pt x="31" y="272"/>
                    </a:cubicBezTo>
                    <a:cubicBezTo>
                      <a:pt x="87" y="306"/>
                      <a:pt x="0" y="273"/>
                      <a:pt x="69" y="295"/>
                    </a:cubicBezTo>
                    <a:cubicBezTo>
                      <a:pt x="84" y="300"/>
                      <a:pt x="114" y="310"/>
                      <a:pt x="114" y="310"/>
                    </a:cubicBezTo>
                    <a:cubicBezTo>
                      <a:pt x="135" y="370"/>
                      <a:pt x="138" y="430"/>
                      <a:pt x="152" y="492"/>
                    </a:cubicBezTo>
                    <a:cubicBezTo>
                      <a:pt x="165" y="444"/>
                      <a:pt x="154" y="471"/>
                      <a:pt x="190" y="416"/>
                    </a:cubicBezTo>
                    <a:cubicBezTo>
                      <a:pt x="200" y="401"/>
                      <a:pt x="236" y="386"/>
                      <a:pt x="236" y="386"/>
                    </a:cubicBezTo>
                    <a:cubicBezTo>
                      <a:pt x="328" y="403"/>
                      <a:pt x="304" y="425"/>
                      <a:pt x="334" y="378"/>
                    </a:cubicBezTo>
                    <a:cubicBezTo>
                      <a:pt x="298" y="324"/>
                      <a:pt x="312" y="349"/>
                      <a:pt x="289" y="303"/>
                    </a:cubicBezTo>
                    <a:cubicBezTo>
                      <a:pt x="297" y="258"/>
                      <a:pt x="302" y="230"/>
                      <a:pt x="342" y="204"/>
                    </a:cubicBezTo>
                    <a:cubicBezTo>
                      <a:pt x="347" y="194"/>
                      <a:pt x="350" y="183"/>
                      <a:pt x="357" y="174"/>
                    </a:cubicBezTo>
                    <a:cubicBezTo>
                      <a:pt x="379" y="148"/>
                      <a:pt x="397" y="170"/>
                      <a:pt x="357" y="144"/>
                    </a:cubicBezTo>
                    <a:cubicBezTo>
                      <a:pt x="344" y="105"/>
                      <a:pt x="326" y="119"/>
                      <a:pt x="304" y="90"/>
                    </a:cubicBezTo>
                    <a:cubicBezTo>
                      <a:pt x="282" y="60"/>
                      <a:pt x="257" y="31"/>
                      <a:pt x="236" y="0"/>
                    </a:cubicBezTo>
                    <a:cubicBezTo>
                      <a:pt x="183" y="12"/>
                      <a:pt x="204" y="22"/>
                      <a:pt x="183" y="6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5400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sr-Latn-RS"/>
              </a:p>
            </p:txBody>
          </p:sp>
          <p:sp>
            <p:nvSpPr>
              <p:cNvPr id="28751" name="Oval 42">
                <a:extLst>
                  <a:ext uri="{FF2B5EF4-FFF2-40B4-BE49-F238E27FC236}">
                    <a16:creationId xmlns:a16="http://schemas.microsoft.com/office/drawing/2014/main" id="{E2629911-7A7D-AF40-BB32-A5767DA2BD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91" y="1069"/>
                <a:ext cx="76" cy="128"/>
              </a:xfrm>
              <a:prstGeom prst="ellipse">
                <a:avLst/>
              </a:prstGeom>
              <a:solidFill>
                <a:srgbClr val="800080"/>
              </a:solidFill>
              <a:ln w="9525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/>
              </a:p>
            </p:txBody>
          </p:sp>
        </p:grpSp>
      </p:grpSp>
      <p:pic>
        <p:nvPicPr>
          <p:cNvPr id="28679" name="Picture 43" descr="Blood cells">
            <a:extLst>
              <a:ext uri="{FF2B5EF4-FFF2-40B4-BE49-F238E27FC236}">
                <a16:creationId xmlns:a16="http://schemas.microsoft.com/office/drawing/2014/main" id="{8784A40A-9F1F-D849-B45C-99E5A903CA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95772">
            <a:off x="4899026" y="2795588"/>
            <a:ext cx="1382713" cy="119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680" name="Group 44">
            <a:extLst>
              <a:ext uri="{FF2B5EF4-FFF2-40B4-BE49-F238E27FC236}">
                <a16:creationId xmlns:a16="http://schemas.microsoft.com/office/drawing/2014/main" id="{7FA71E18-98EB-0640-A29E-9146E34FCB1A}"/>
              </a:ext>
            </a:extLst>
          </p:cNvPr>
          <p:cNvGrpSpPr>
            <a:grpSpLocks/>
          </p:cNvGrpSpPr>
          <p:nvPr/>
        </p:nvGrpSpPr>
        <p:grpSpPr bwMode="auto">
          <a:xfrm>
            <a:off x="3195639" y="2239963"/>
            <a:ext cx="903287" cy="1503362"/>
            <a:chOff x="1053" y="1251"/>
            <a:chExt cx="569" cy="947"/>
          </a:xfrm>
        </p:grpSpPr>
        <p:sp>
          <p:nvSpPr>
            <p:cNvPr id="28741" name="Oval 45">
              <a:extLst>
                <a:ext uri="{FF2B5EF4-FFF2-40B4-BE49-F238E27FC236}">
                  <a16:creationId xmlns:a16="http://schemas.microsoft.com/office/drawing/2014/main" id="{355F8EE2-4270-0C48-A1ED-8C551F32AC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5" y="1251"/>
              <a:ext cx="417" cy="439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8742" name="Oval 46">
              <a:extLst>
                <a:ext uri="{FF2B5EF4-FFF2-40B4-BE49-F238E27FC236}">
                  <a16:creationId xmlns:a16="http://schemas.microsoft.com/office/drawing/2014/main" id="{05A5BE27-ECA4-6648-B1C9-330B6A32C0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2" y="1280"/>
              <a:ext cx="349" cy="32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8743" name="AutoShape 47">
              <a:extLst>
                <a:ext uri="{FF2B5EF4-FFF2-40B4-BE49-F238E27FC236}">
                  <a16:creationId xmlns:a16="http://schemas.microsoft.com/office/drawing/2014/main" id="{EB6104B0-380C-8543-BAD0-FB6A71F78EB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1053" y="1789"/>
              <a:ext cx="394" cy="40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2445 w 21600"/>
                <a:gd name="T13" fmla="*/ 2905 h 21600"/>
                <a:gd name="T14" fmla="*/ 18201 w 21600"/>
                <a:gd name="T15" fmla="*/ 924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lnTo>
                    <a:pt x="21600" y="6079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sr-Latn-RS"/>
            </a:p>
          </p:txBody>
        </p:sp>
      </p:grpSp>
      <p:grpSp>
        <p:nvGrpSpPr>
          <p:cNvPr id="28681" name="Group 48">
            <a:extLst>
              <a:ext uri="{FF2B5EF4-FFF2-40B4-BE49-F238E27FC236}">
                <a16:creationId xmlns:a16="http://schemas.microsoft.com/office/drawing/2014/main" id="{F773B67F-8C63-F441-9296-00C906849570}"/>
              </a:ext>
            </a:extLst>
          </p:cNvPr>
          <p:cNvGrpSpPr>
            <a:grpSpLocks/>
          </p:cNvGrpSpPr>
          <p:nvPr/>
        </p:nvGrpSpPr>
        <p:grpSpPr bwMode="auto">
          <a:xfrm>
            <a:off x="4878388" y="1820864"/>
            <a:ext cx="1333500" cy="1055687"/>
            <a:chOff x="2113" y="987"/>
            <a:chExt cx="840" cy="665"/>
          </a:xfrm>
        </p:grpSpPr>
        <p:sp>
          <p:nvSpPr>
            <p:cNvPr id="28738" name="Oval 49">
              <a:extLst>
                <a:ext uri="{FF2B5EF4-FFF2-40B4-BE49-F238E27FC236}">
                  <a16:creationId xmlns:a16="http://schemas.microsoft.com/office/drawing/2014/main" id="{A7052187-3250-8744-BAFC-E2A287C46A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36" y="987"/>
              <a:ext cx="417" cy="439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8739" name="Oval 50">
              <a:extLst>
                <a:ext uri="{FF2B5EF4-FFF2-40B4-BE49-F238E27FC236}">
                  <a16:creationId xmlns:a16="http://schemas.microsoft.com/office/drawing/2014/main" id="{DD9A34D1-90DF-E543-85E0-0609892926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3" y="1016"/>
              <a:ext cx="349" cy="326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8740" name="AutoShape 51">
              <a:extLst>
                <a:ext uri="{FF2B5EF4-FFF2-40B4-BE49-F238E27FC236}">
                  <a16:creationId xmlns:a16="http://schemas.microsoft.com/office/drawing/2014/main" id="{D125E6AE-639A-E848-B22E-E42378B0EFF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5323387" flipH="1">
              <a:off x="2121" y="1250"/>
              <a:ext cx="394" cy="40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2445 w 21600"/>
                <a:gd name="T13" fmla="*/ 2905 h 21600"/>
                <a:gd name="T14" fmla="*/ 18201 w 21600"/>
                <a:gd name="T15" fmla="*/ 924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lnTo>
                    <a:pt x="21600" y="6079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sr-Latn-RS"/>
            </a:p>
          </p:txBody>
        </p:sp>
      </p:grpSp>
      <p:grpSp>
        <p:nvGrpSpPr>
          <p:cNvPr id="28682" name="Group 52">
            <a:extLst>
              <a:ext uri="{FF2B5EF4-FFF2-40B4-BE49-F238E27FC236}">
                <a16:creationId xmlns:a16="http://schemas.microsoft.com/office/drawing/2014/main" id="{467A6F13-DA7B-8346-9C23-3AEBC9FC5E3C}"/>
              </a:ext>
            </a:extLst>
          </p:cNvPr>
          <p:cNvGrpSpPr>
            <a:grpSpLocks/>
          </p:cNvGrpSpPr>
          <p:nvPr/>
        </p:nvGrpSpPr>
        <p:grpSpPr bwMode="auto">
          <a:xfrm>
            <a:off x="3249613" y="4383088"/>
            <a:ext cx="1433512" cy="696912"/>
            <a:chOff x="1087" y="2601"/>
            <a:chExt cx="903" cy="439"/>
          </a:xfrm>
        </p:grpSpPr>
        <p:sp>
          <p:nvSpPr>
            <p:cNvPr id="28735" name="Oval 53">
              <a:extLst>
                <a:ext uri="{FF2B5EF4-FFF2-40B4-BE49-F238E27FC236}">
                  <a16:creationId xmlns:a16="http://schemas.microsoft.com/office/drawing/2014/main" id="{01EF6FC5-93E2-564F-8A7F-DB39117F4D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7" y="2601"/>
              <a:ext cx="417" cy="439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8736" name="Oval 54">
              <a:extLst>
                <a:ext uri="{FF2B5EF4-FFF2-40B4-BE49-F238E27FC236}">
                  <a16:creationId xmlns:a16="http://schemas.microsoft.com/office/drawing/2014/main" id="{52C115D2-0527-CA42-8770-407E8928B5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4" y="2630"/>
              <a:ext cx="349" cy="326"/>
            </a:xfrm>
            <a:prstGeom prst="ellipse">
              <a:avLst/>
            </a:prstGeom>
            <a:solidFill>
              <a:srgbClr val="8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8737" name="AutoShape 55">
              <a:extLst>
                <a:ext uri="{FF2B5EF4-FFF2-40B4-BE49-F238E27FC236}">
                  <a16:creationId xmlns:a16="http://schemas.microsoft.com/office/drawing/2014/main" id="{5031A93A-92BE-604B-AA73-2746F3C1646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4873945">
              <a:off x="1589" y="2634"/>
              <a:ext cx="394" cy="40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2445 w 21600"/>
                <a:gd name="T13" fmla="*/ 2905 h 21600"/>
                <a:gd name="T14" fmla="*/ 18201 w 21600"/>
                <a:gd name="T15" fmla="*/ 924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lnTo>
                    <a:pt x="21600" y="6079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sr-Latn-RS"/>
            </a:p>
          </p:txBody>
        </p:sp>
      </p:grpSp>
      <p:grpSp>
        <p:nvGrpSpPr>
          <p:cNvPr id="28683" name="Group 56">
            <a:extLst>
              <a:ext uri="{FF2B5EF4-FFF2-40B4-BE49-F238E27FC236}">
                <a16:creationId xmlns:a16="http://schemas.microsoft.com/office/drawing/2014/main" id="{BB16DE4F-6D94-F742-B540-E4896A2EB417}"/>
              </a:ext>
            </a:extLst>
          </p:cNvPr>
          <p:cNvGrpSpPr>
            <a:grpSpLocks/>
          </p:cNvGrpSpPr>
          <p:nvPr/>
        </p:nvGrpSpPr>
        <p:grpSpPr bwMode="auto">
          <a:xfrm>
            <a:off x="6378576" y="4233863"/>
            <a:ext cx="1446213" cy="830262"/>
            <a:chOff x="3058" y="2507"/>
            <a:chExt cx="911" cy="523"/>
          </a:xfrm>
        </p:grpSpPr>
        <p:sp>
          <p:nvSpPr>
            <p:cNvPr id="28732" name="Oval 57">
              <a:extLst>
                <a:ext uri="{FF2B5EF4-FFF2-40B4-BE49-F238E27FC236}">
                  <a16:creationId xmlns:a16="http://schemas.microsoft.com/office/drawing/2014/main" id="{E64A59CA-B592-3C4D-8D8B-B3680F8CCF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2507"/>
              <a:ext cx="417" cy="439"/>
            </a:xfrm>
            <a:prstGeom prst="ellipse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8733" name="Oval 58">
              <a:extLst>
                <a:ext uri="{FF2B5EF4-FFF2-40B4-BE49-F238E27FC236}">
                  <a16:creationId xmlns:a16="http://schemas.microsoft.com/office/drawing/2014/main" id="{01D5ADED-DDA6-CF48-A554-BD80FC2EE6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" y="2536"/>
              <a:ext cx="349" cy="326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8734" name="AutoShape 59">
              <a:extLst>
                <a:ext uri="{FF2B5EF4-FFF2-40B4-BE49-F238E27FC236}">
                  <a16:creationId xmlns:a16="http://schemas.microsoft.com/office/drawing/2014/main" id="{E63AD1A9-E621-9B48-A402-0B48EB0044E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 flipH="1">
              <a:off x="3066" y="2628"/>
              <a:ext cx="394" cy="40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2445 w 21600"/>
                <a:gd name="T13" fmla="*/ 2905 h 21600"/>
                <a:gd name="T14" fmla="*/ 18201 w 21600"/>
                <a:gd name="T15" fmla="*/ 924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lnTo>
                    <a:pt x="21600" y="6079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sr-Latn-RS"/>
            </a:p>
          </p:txBody>
        </p:sp>
      </p:grpSp>
      <p:grpSp>
        <p:nvGrpSpPr>
          <p:cNvPr id="28684" name="Group 60">
            <a:extLst>
              <a:ext uri="{FF2B5EF4-FFF2-40B4-BE49-F238E27FC236}">
                <a16:creationId xmlns:a16="http://schemas.microsoft.com/office/drawing/2014/main" id="{974A40E9-44AA-0F44-8753-9D036A4E0661}"/>
              </a:ext>
            </a:extLst>
          </p:cNvPr>
          <p:cNvGrpSpPr>
            <a:grpSpLocks/>
          </p:cNvGrpSpPr>
          <p:nvPr/>
        </p:nvGrpSpPr>
        <p:grpSpPr bwMode="auto">
          <a:xfrm>
            <a:off x="7402514" y="2597150"/>
            <a:ext cx="1055687" cy="1314450"/>
            <a:chOff x="3703" y="1476"/>
            <a:chExt cx="665" cy="828"/>
          </a:xfrm>
        </p:grpSpPr>
        <p:sp>
          <p:nvSpPr>
            <p:cNvPr id="28729" name="Oval 61">
              <a:extLst>
                <a:ext uri="{FF2B5EF4-FFF2-40B4-BE49-F238E27FC236}">
                  <a16:creationId xmlns:a16="http://schemas.microsoft.com/office/drawing/2014/main" id="{FB4A27D5-B903-4B47-A509-6A347A0F09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3" y="1476"/>
              <a:ext cx="417" cy="439"/>
            </a:xfrm>
            <a:prstGeom prst="ellipse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8730" name="Oval 62">
              <a:extLst>
                <a:ext uri="{FF2B5EF4-FFF2-40B4-BE49-F238E27FC236}">
                  <a16:creationId xmlns:a16="http://schemas.microsoft.com/office/drawing/2014/main" id="{C0219930-F587-9548-8269-B38D255426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0" y="1505"/>
              <a:ext cx="349" cy="326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8731" name="AutoShape 63">
              <a:extLst>
                <a:ext uri="{FF2B5EF4-FFF2-40B4-BE49-F238E27FC236}">
                  <a16:creationId xmlns:a16="http://schemas.microsoft.com/office/drawing/2014/main" id="{E4F01E8D-67AC-134F-B358-110CA61CC1F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9768858" flipH="1">
              <a:off x="3974" y="1895"/>
              <a:ext cx="394" cy="40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2445 w 21600"/>
                <a:gd name="T13" fmla="*/ 2905 h 21600"/>
                <a:gd name="T14" fmla="*/ 18201 w 21600"/>
                <a:gd name="T15" fmla="*/ 924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lnTo>
                    <a:pt x="21600" y="6079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sr-Latn-RS"/>
            </a:p>
          </p:txBody>
        </p:sp>
      </p:grpSp>
      <p:grpSp>
        <p:nvGrpSpPr>
          <p:cNvPr id="28685" name="Group 64">
            <a:extLst>
              <a:ext uri="{FF2B5EF4-FFF2-40B4-BE49-F238E27FC236}">
                <a16:creationId xmlns:a16="http://schemas.microsoft.com/office/drawing/2014/main" id="{648E50F9-E99C-C644-A0CE-12B6FA91F5BB}"/>
              </a:ext>
            </a:extLst>
          </p:cNvPr>
          <p:cNvGrpSpPr>
            <a:grpSpLocks/>
          </p:cNvGrpSpPr>
          <p:nvPr/>
        </p:nvGrpSpPr>
        <p:grpSpPr bwMode="auto">
          <a:xfrm>
            <a:off x="9525000" y="4203701"/>
            <a:ext cx="958850" cy="1400175"/>
            <a:chOff x="5040" y="2488"/>
            <a:chExt cx="604" cy="882"/>
          </a:xfrm>
        </p:grpSpPr>
        <p:sp>
          <p:nvSpPr>
            <p:cNvPr id="28726" name="Oval 65">
              <a:extLst>
                <a:ext uri="{FF2B5EF4-FFF2-40B4-BE49-F238E27FC236}">
                  <a16:creationId xmlns:a16="http://schemas.microsoft.com/office/drawing/2014/main" id="{A6E6E45F-0225-3E43-A67C-0429DC355E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" y="2931"/>
              <a:ext cx="417" cy="439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8727" name="Oval 66">
              <a:extLst>
                <a:ext uri="{FF2B5EF4-FFF2-40B4-BE49-F238E27FC236}">
                  <a16:creationId xmlns:a16="http://schemas.microsoft.com/office/drawing/2014/main" id="{4FC05CD9-4582-AA43-9FA2-B10FB4E415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64" y="2960"/>
              <a:ext cx="349" cy="32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8728" name="AutoShape 67">
              <a:extLst>
                <a:ext uri="{FF2B5EF4-FFF2-40B4-BE49-F238E27FC236}">
                  <a16:creationId xmlns:a16="http://schemas.microsoft.com/office/drawing/2014/main" id="{D4E3A1D1-08C7-4D45-9CF6-D6FDC64D3E6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0344991" flipH="1">
              <a:off x="5040" y="2488"/>
              <a:ext cx="394" cy="40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2445 w 21600"/>
                <a:gd name="T13" fmla="*/ 2905 h 21600"/>
                <a:gd name="T14" fmla="*/ 18201 w 21600"/>
                <a:gd name="T15" fmla="*/ 924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lnTo>
                    <a:pt x="21600" y="6079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sr-Latn-RS"/>
            </a:p>
          </p:txBody>
        </p:sp>
      </p:grpSp>
      <p:grpSp>
        <p:nvGrpSpPr>
          <p:cNvPr id="14" name="Group 69">
            <a:extLst>
              <a:ext uri="{FF2B5EF4-FFF2-40B4-BE49-F238E27FC236}">
                <a16:creationId xmlns:a16="http://schemas.microsoft.com/office/drawing/2014/main" id="{6ED1680A-C3E5-604E-84DF-36D8D00F3F7C}"/>
              </a:ext>
            </a:extLst>
          </p:cNvPr>
          <p:cNvGrpSpPr>
            <a:grpSpLocks/>
          </p:cNvGrpSpPr>
          <p:nvPr/>
        </p:nvGrpSpPr>
        <p:grpSpPr bwMode="auto">
          <a:xfrm>
            <a:off x="760414" y="1981200"/>
            <a:ext cx="9645649" cy="4351338"/>
            <a:chOff x="-481" y="1248"/>
            <a:chExt cx="6076" cy="2741"/>
          </a:xfrm>
        </p:grpSpPr>
        <p:grpSp>
          <p:nvGrpSpPr>
            <p:cNvPr id="28688" name="Group 70">
              <a:extLst>
                <a:ext uri="{FF2B5EF4-FFF2-40B4-BE49-F238E27FC236}">
                  <a16:creationId xmlns:a16="http://schemas.microsoft.com/office/drawing/2014/main" id="{9E630861-4750-5746-8F52-277369FD179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21" y="1248"/>
              <a:ext cx="4292" cy="2170"/>
              <a:chOff x="1221" y="1248"/>
              <a:chExt cx="4292" cy="2170"/>
            </a:xfrm>
          </p:grpSpPr>
          <p:grpSp>
            <p:nvGrpSpPr>
              <p:cNvPr id="28696" name="Group 71">
                <a:extLst>
                  <a:ext uri="{FF2B5EF4-FFF2-40B4-BE49-F238E27FC236}">
                    <a16:creationId xmlns:a16="http://schemas.microsoft.com/office/drawing/2014/main" id="{362B604C-DF2C-8E4E-94D6-7382235722E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337" y="1516"/>
                <a:ext cx="152" cy="236"/>
                <a:chOff x="179" y="3271"/>
                <a:chExt cx="152" cy="236"/>
              </a:xfrm>
            </p:grpSpPr>
            <p:grpSp>
              <p:nvGrpSpPr>
                <p:cNvPr id="28722" name="Group 72">
                  <a:extLst>
                    <a:ext uri="{FF2B5EF4-FFF2-40B4-BE49-F238E27FC236}">
                      <a16:creationId xmlns:a16="http://schemas.microsoft.com/office/drawing/2014/main" id="{464217D0-9989-214E-90FD-5618D39F0B0C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87" y="3271"/>
                  <a:ext cx="136" cy="61"/>
                  <a:chOff x="179" y="3271"/>
                  <a:chExt cx="136" cy="61"/>
                </a:xfrm>
              </p:grpSpPr>
              <p:sp>
                <p:nvSpPr>
                  <p:cNvPr id="28724" name="Oval 73">
                    <a:extLst>
                      <a:ext uri="{FF2B5EF4-FFF2-40B4-BE49-F238E27FC236}">
                        <a16:creationId xmlns:a16="http://schemas.microsoft.com/office/drawing/2014/main" id="{59D3B02A-5590-7D4B-A79B-BEA623E9C76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79" y="3271"/>
                    <a:ext cx="60" cy="60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har char="•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en-US" altLang="en-US" sz="1800"/>
                  </a:p>
                </p:txBody>
              </p:sp>
              <p:sp>
                <p:nvSpPr>
                  <p:cNvPr id="28725" name="Oval 74">
                    <a:extLst>
                      <a:ext uri="{FF2B5EF4-FFF2-40B4-BE49-F238E27FC236}">
                        <a16:creationId xmlns:a16="http://schemas.microsoft.com/office/drawing/2014/main" id="{2A83D44D-4641-B045-9C17-5776C9C816C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55" y="3272"/>
                    <a:ext cx="60" cy="60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har char="•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en-US" altLang="en-US" sz="1800"/>
                  </a:p>
                </p:txBody>
              </p:sp>
            </p:grpSp>
            <p:sp>
              <p:nvSpPr>
                <p:cNvPr id="28723" name="AutoShape 75">
                  <a:extLst>
                    <a:ext uri="{FF2B5EF4-FFF2-40B4-BE49-F238E27FC236}">
                      <a16:creationId xmlns:a16="http://schemas.microsoft.com/office/drawing/2014/main" id="{3BCF382B-BDF2-444A-92AF-BD456CF3FC6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9" y="3355"/>
                  <a:ext cx="152" cy="15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600"/>
                    <a:gd name="T13" fmla="*/ 0 h 21600"/>
                    <a:gd name="T14" fmla="*/ 21600 w 21600"/>
                    <a:gd name="T15" fmla="*/ 7674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5400" y="10800"/>
                      </a:moveTo>
                      <a:cubicBezTo>
                        <a:pt x="5400" y="7817"/>
                        <a:pt x="7817" y="5400"/>
                        <a:pt x="10800" y="5400"/>
                      </a:cubicBezTo>
                      <a:cubicBezTo>
                        <a:pt x="13782" y="5399"/>
                        <a:pt x="16199" y="7817"/>
                        <a:pt x="16200" y="10799"/>
                      </a:cubicBezTo>
                      <a:lnTo>
                        <a:pt x="21600" y="10800"/>
                      </a:lnTo>
                      <a:cubicBezTo>
                        <a:pt x="21600" y="4835"/>
                        <a:pt x="16764" y="0"/>
                        <a:pt x="10800" y="0"/>
                      </a:cubicBezTo>
                      <a:cubicBezTo>
                        <a:pt x="4835" y="0"/>
                        <a:pt x="0" y="4835"/>
                        <a:pt x="0" y="10800"/>
                      </a:cubicBezTo>
                      <a:lnTo>
                        <a:pt x="5400" y="1080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sr-Latn-RS"/>
                </a:p>
              </p:txBody>
            </p:sp>
          </p:grpSp>
          <p:grpSp>
            <p:nvGrpSpPr>
              <p:cNvPr id="28697" name="Group 76">
                <a:extLst>
                  <a:ext uri="{FF2B5EF4-FFF2-40B4-BE49-F238E27FC236}">
                    <a16:creationId xmlns:a16="http://schemas.microsoft.com/office/drawing/2014/main" id="{4CD9A141-9BC5-4F4F-94C7-983DBE89042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666" y="1248"/>
                <a:ext cx="152" cy="236"/>
                <a:chOff x="179" y="3271"/>
                <a:chExt cx="152" cy="236"/>
              </a:xfrm>
            </p:grpSpPr>
            <p:grpSp>
              <p:nvGrpSpPr>
                <p:cNvPr id="28718" name="Group 77">
                  <a:extLst>
                    <a:ext uri="{FF2B5EF4-FFF2-40B4-BE49-F238E27FC236}">
                      <a16:creationId xmlns:a16="http://schemas.microsoft.com/office/drawing/2014/main" id="{9E24B2B0-9526-9041-B3C2-74E17FF5D82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87" y="3271"/>
                  <a:ext cx="136" cy="61"/>
                  <a:chOff x="179" y="3271"/>
                  <a:chExt cx="136" cy="61"/>
                </a:xfrm>
              </p:grpSpPr>
              <p:sp>
                <p:nvSpPr>
                  <p:cNvPr id="28720" name="Oval 78">
                    <a:extLst>
                      <a:ext uri="{FF2B5EF4-FFF2-40B4-BE49-F238E27FC236}">
                        <a16:creationId xmlns:a16="http://schemas.microsoft.com/office/drawing/2014/main" id="{BC91D388-FBDD-FA4C-8EF3-9AB516D4189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79" y="3271"/>
                    <a:ext cx="60" cy="60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har char="•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en-US" altLang="en-US" sz="1800"/>
                  </a:p>
                </p:txBody>
              </p:sp>
              <p:sp>
                <p:nvSpPr>
                  <p:cNvPr id="28721" name="Oval 79">
                    <a:extLst>
                      <a:ext uri="{FF2B5EF4-FFF2-40B4-BE49-F238E27FC236}">
                        <a16:creationId xmlns:a16="http://schemas.microsoft.com/office/drawing/2014/main" id="{48465D9A-9910-394C-9D7D-5A59DBA6597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55" y="3272"/>
                    <a:ext cx="60" cy="60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har char="•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en-US" altLang="en-US" sz="1800"/>
                  </a:p>
                </p:txBody>
              </p:sp>
            </p:grpSp>
            <p:sp>
              <p:nvSpPr>
                <p:cNvPr id="28719" name="AutoShape 80">
                  <a:extLst>
                    <a:ext uri="{FF2B5EF4-FFF2-40B4-BE49-F238E27FC236}">
                      <a16:creationId xmlns:a16="http://schemas.microsoft.com/office/drawing/2014/main" id="{D3054BE5-25B5-3747-A262-3E162FBDBD6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9" y="3355"/>
                  <a:ext cx="152" cy="15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600"/>
                    <a:gd name="T13" fmla="*/ 0 h 21600"/>
                    <a:gd name="T14" fmla="*/ 21600 w 21600"/>
                    <a:gd name="T15" fmla="*/ 7674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5400" y="10800"/>
                      </a:moveTo>
                      <a:cubicBezTo>
                        <a:pt x="5400" y="7817"/>
                        <a:pt x="7817" y="5400"/>
                        <a:pt x="10800" y="5400"/>
                      </a:cubicBezTo>
                      <a:cubicBezTo>
                        <a:pt x="13782" y="5399"/>
                        <a:pt x="16199" y="7817"/>
                        <a:pt x="16200" y="10799"/>
                      </a:cubicBezTo>
                      <a:lnTo>
                        <a:pt x="21600" y="10800"/>
                      </a:lnTo>
                      <a:cubicBezTo>
                        <a:pt x="21600" y="4835"/>
                        <a:pt x="16764" y="0"/>
                        <a:pt x="10800" y="0"/>
                      </a:cubicBezTo>
                      <a:cubicBezTo>
                        <a:pt x="4835" y="0"/>
                        <a:pt x="0" y="4835"/>
                        <a:pt x="0" y="10800"/>
                      </a:cubicBezTo>
                      <a:lnTo>
                        <a:pt x="5400" y="1080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sr-Latn-RS"/>
                </a:p>
              </p:txBody>
            </p:sp>
          </p:grpSp>
          <p:grpSp>
            <p:nvGrpSpPr>
              <p:cNvPr id="28698" name="Group 81">
                <a:extLst>
                  <a:ext uri="{FF2B5EF4-FFF2-40B4-BE49-F238E27FC236}">
                    <a16:creationId xmlns:a16="http://schemas.microsoft.com/office/drawing/2014/main" id="{A531A2AB-5828-FB4A-A3FB-73670647AE4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835" y="1737"/>
                <a:ext cx="152" cy="236"/>
                <a:chOff x="179" y="3271"/>
                <a:chExt cx="152" cy="236"/>
              </a:xfrm>
            </p:grpSpPr>
            <p:grpSp>
              <p:nvGrpSpPr>
                <p:cNvPr id="28714" name="Group 82">
                  <a:extLst>
                    <a:ext uri="{FF2B5EF4-FFF2-40B4-BE49-F238E27FC236}">
                      <a16:creationId xmlns:a16="http://schemas.microsoft.com/office/drawing/2014/main" id="{588975FE-355C-F64D-A1BB-3AEE18AFA43D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87" y="3271"/>
                  <a:ext cx="136" cy="61"/>
                  <a:chOff x="179" y="3271"/>
                  <a:chExt cx="136" cy="61"/>
                </a:xfrm>
              </p:grpSpPr>
              <p:sp>
                <p:nvSpPr>
                  <p:cNvPr id="28716" name="Oval 83">
                    <a:extLst>
                      <a:ext uri="{FF2B5EF4-FFF2-40B4-BE49-F238E27FC236}">
                        <a16:creationId xmlns:a16="http://schemas.microsoft.com/office/drawing/2014/main" id="{F3CAF66C-5828-6B4D-8E34-74895BD8FF1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79" y="3271"/>
                    <a:ext cx="60" cy="60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har char="•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en-US" altLang="en-US" sz="1800"/>
                  </a:p>
                </p:txBody>
              </p:sp>
              <p:sp>
                <p:nvSpPr>
                  <p:cNvPr id="28717" name="Oval 84">
                    <a:extLst>
                      <a:ext uri="{FF2B5EF4-FFF2-40B4-BE49-F238E27FC236}">
                        <a16:creationId xmlns:a16="http://schemas.microsoft.com/office/drawing/2014/main" id="{B6CCC865-87FA-864B-859F-035083C8086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55" y="3272"/>
                    <a:ext cx="60" cy="60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har char="•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en-US" altLang="en-US" sz="1800"/>
                  </a:p>
                </p:txBody>
              </p:sp>
            </p:grpSp>
            <p:sp>
              <p:nvSpPr>
                <p:cNvPr id="28715" name="AutoShape 85">
                  <a:extLst>
                    <a:ext uri="{FF2B5EF4-FFF2-40B4-BE49-F238E27FC236}">
                      <a16:creationId xmlns:a16="http://schemas.microsoft.com/office/drawing/2014/main" id="{F082503B-25EB-A24A-8D04-9643E86221D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9" y="3355"/>
                  <a:ext cx="152" cy="15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600"/>
                    <a:gd name="T13" fmla="*/ 0 h 21600"/>
                    <a:gd name="T14" fmla="*/ 21600 w 21600"/>
                    <a:gd name="T15" fmla="*/ 7674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5400" y="10800"/>
                      </a:moveTo>
                      <a:cubicBezTo>
                        <a:pt x="5400" y="7817"/>
                        <a:pt x="7817" y="5400"/>
                        <a:pt x="10800" y="5400"/>
                      </a:cubicBezTo>
                      <a:cubicBezTo>
                        <a:pt x="13782" y="5399"/>
                        <a:pt x="16199" y="7817"/>
                        <a:pt x="16200" y="10799"/>
                      </a:cubicBezTo>
                      <a:lnTo>
                        <a:pt x="21600" y="10800"/>
                      </a:lnTo>
                      <a:cubicBezTo>
                        <a:pt x="21600" y="4835"/>
                        <a:pt x="16764" y="0"/>
                        <a:pt x="10800" y="0"/>
                      </a:cubicBezTo>
                      <a:cubicBezTo>
                        <a:pt x="4835" y="0"/>
                        <a:pt x="0" y="4835"/>
                        <a:pt x="0" y="10800"/>
                      </a:cubicBezTo>
                      <a:lnTo>
                        <a:pt x="5400" y="1080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sr-Latn-RS"/>
                </a:p>
              </p:txBody>
            </p:sp>
          </p:grpSp>
          <p:grpSp>
            <p:nvGrpSpPr>
              <p:cNvPr id="28699" name="Group 86">
                <a:extLst>
                  <a:ext uri="{FF2B5EF4-FFF2-40B4-BE49-F238E27FC236}">
                    <a16:creationId xmlns:a16="http://schemas.microsoft.com/office/drawing/2014/main" id="{DA3D2D28-131E-8C40-9AF0-58904FAC624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21" y="2862"/>
                <a:ext cx="152" cy="236"/>
                <a:chOff x="179" y="3271"/>
                <a:chExt cx="152" cy="236"/>
              </a:xfrm>
            </p:grpSpPr>
            <p:grpSp>
              <p:nvGrpSpPr>
                <p:cNvPr id="28710" name="Group 87">
                  <a:extLst>
                    <a:ext uri="{FF2B5EF4-FFF2-40B4-BE49-F238E27FC236}">
                      <a16:creationId xmlns:a16="http://schemas.microsoft.com/office/drawing/2014/main" id="{34088D9D-A812-C04F-8D6E-A2C185D8573D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87" y="3271"/>
                  <a:ext cx="136" cy="61"/>
                  <a:chOff x="179" y="3271"/>
                  <a:chExt cx="136" cy="61"/>
                </a:xfrm>
              </p:grpSpPr>
              <p:sp>
                <p:nvSpPr>
                  <p:cNvPr id="28712" name="Oval 88">
                    <a:extLst>
                      <a:ext uri="{FF2B5EF4-FFF2-40B4-BE49-F238E27FC236}">
                        <a16:creationId xmlns:a16="http://schemas.microsoft.com/office/drawing/2014/main" id="{10CA5FEE-FA0A-184C-96E5-DF7C4CC5068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79" y="3271"/>
                    <a:ext cx="60" cy="60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har char="•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en-US" altLang="en-US" sz="1800"/>
                  </a:p>
                </p:txBody>
              </p:sp>
              <p:sp>
                <p:nvSpPr>
                  <p:cNvPr id="28713" name="Oval 89">
                    <a:extLst>
                      <a:ext uri="{FF2B5EF4-FFF2-40B4-BE49-F238E27FC236}">
                        <a16:creationId xmlns:a16="http://schemas.microsoft.com/office/drawing/2014/main" id="{A279A0DB-CA44-D64D-A978-4E18FA7F917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55" y="3272"/>
                    <a:ext cx="60" cy="60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har char="•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en-US" altLang="en-US" sz="1800"/>
                  </a:p>
                </p:txBody>
              </p:sp>
            </p:grpSp>
            <p:sp>
              <p:nvSpPr>
                <p:cNvPr id="28711" name="AutoShape 90">
                  <a:extLst>
                    <a:ext uri="{FF2B5EF4-FFF2-40B4-BE49-F238E27FC236}">
                      <a16:creationId xmlns:a16="http://schemas.microsoft.com/office/drawing/2014/main" id="{9E085B5C-5350-E94B-BBF5-65D7139FF93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9" y="3355"/>
                  <a:ext cx="152" cy="15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600"/>
                    <a:gd name="T13" fmla="*/ 0 h 21600"/>
                    <a:gd name="T14" fmla="*/ 21600 w 21600"/>
                    <a:gd name="T15" fmla="*/ 7674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5400" y="10800"/>
                      </a:moveTo>
                      <a:cubicBezTo>
                        <a:pt x="5400" y="7817"/>
                        <a:pt x="7817" y="5400"/>
                        <a:pt x="10800" y="5400"/>
                      </a:cubicBezTo>
                      <a:cubicBezTo>
                        <a:pt x="13782" y="5399"/>
                        <a:pt x="16199" y="7817"/>
                        <a:pt x="16200" y="10799"/>
                      </a:cubicBezTo>
                      <a:lnTo>
                        <a:pt x="21600" y="10800"/>
                      </a:lnTo>
                      <a:cubicBezTo>
                        <a:pt x="21600" y="4835"/>
                        <a:pt x="16764" y="0"/>
                        <a:pt x="10800" y="0"/>
                      </a:cubicBezTo>
                      <a:cubicBezTo>
                        <a:pt x="4835" y="0"/>
                        <a:pt x="0" y="4835"/>
                        <a:pt x="0" y="10800"/>
                      </a:cubicBezTo>
                      <a:lnTo>
                        <a:pt x="5400" y="1080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sr-Latn-RS"/>
                </a:p>
              </p:txBody>
            </p:sp>
          </p:grpSp>
          <p:grpSp>
            <p:nvGrpSpPr>
              <p:cNvPr id="28700" name="Group 91">
                <a:extLst>
                  <a:ext uri="{FF2B5EF4-FFF2-40B4-BE49-F238E27FC236}">
                    <a16:creationId xmlns:a16="http://schemas.microsoft.com/office/drawing/2014/main" id="{E7FFDEBF-34E1-EE45-826D-ECB026F772C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694" y="2775"/>
                <a:ext cx="152" cy="236"/>
                <a:chOff x="179" y="3271"/>
                <a:chExt cx="152" cy="236"/>
              </a:xfrm>
            </p:grpSpPr>
            <p:grpSp>
              <p:nvGrpSpPr>
                <p:cNvPr id="28706" name="Group 92">
                  <a:extLst>
                    <a:ext uri="{FF2B5EF4-FFF2-40B4-BE49-F238E27FC236}">
                      <a16:creationId xmlns:a16="http://schemas.microsoft.com/office/drawing/2014/main" id="{A1AEAC7A-DC2E-6C49-AAF1-F1116940CAAD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87" y="3271"/>
                  <a:ext cx="136" cy="61"/>
                  <a:chOff x="179" y="3271"/>
                  <a:chExt cx="136" cy="61"/>
                </a:xfrm>
              </p:grpSpPr>
              <p:sp>
                <p:nvSpPr>
                  <p:cNvPr id="28708" name="Oval 93">
                    <a:extLst>
                      <a:ext uri="{FF2B5EF4-FFF2-40B4-BE49-F238E27FC236}">
                        <a16:creationId xmlns:a16="http://schemas.microsoft.com/office/drawing/2014/main" id="{DAB8C742-7DF8-4947-8D4E-D7D928EBB85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79" y="3271"/>
                    <a:ext cx="60" cy="60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har char="•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en-US" altLang="en-US" sz="1800"/>
                  </a:p>
                </p:txBody>
              </p:sp>
              <p:sp>
                <p:nvSpPr>
                  <p:cNvPr id="28709" name="Oval 94">
                    <a:extLst>
                      <a:ext uri="{FF2B5EF4-FFF2-40B4-BE49-F238E27FC236}">
                        <a16:creationId xmlns:a16="http://schemas.microsoft.com/office/drawing/2014/main" id="{0B3C1120-A099-E140-915C-C89C3D38F5E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55" y="3272"/>
                    <a:ext cx="60" cy="60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har char="•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en-US" altLang="en-US" sz="1800"/>
                  </a:p>
                </p:txBody>
              </p:sp>
            </p:grpSp>
            <p:sp>
              <p:nvSpPr>
                <p:cNvPr id="28707" name="AutoShape 95">
                  <a:extLst>
                    <a:ext uri="{FF2B5EF4-FFF2-40B4-BE49-F238E27FC236}">
                      <a16:creationId xmlns:a16="http://schemas.microsoft.com/office/drawing/2014/main" id="{8D044BBD-0353-C840-906E-E98758364B7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9" y="3355"/>
                  <a:ext cx="152" cy="15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600"/>
                    <a:gd name="T13" fmla="*/ 0 h 21600"/>
                    <a:gd name="T14" fmla="*/ 21600 w 21600"/>
                    <a:gd name="T15" fmla="*/ 7674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5400" y="10800"/>
                      </a:moveTo>
                      <a:cubicBezTo>
                        <a:pt x="5400" y="7817"/>
                        <a:pt x="7817" y="5400"/>
                        <a:pt x="10800" y="5400"/>
                      </a:cubicBezTo>
                      <a:cubicBezTo>
                        <a:pt x="13782" y="5399"/>
                        <a:pt x="16199" y="7817"/>
                        <a:pt x="16200" y="10799"/>
                      </a:cubicBezTo>
                      <a:lnTo>
                        <a:pt x="21600" y="10800"/>
                      </a:lnTo>
                      <a:cubicBezTo>
                        <a:pt x="21600" y="4835"/>
                        <a:pt x="16764" y="0"/>
                        <a:pt x="10800" y="0"/>
                      </a:cubicBezTo>
                      <a:cubicBezTo>
                        <a:pt x="4835" y="0"/>
                        <a:pt x="0" y="4835"/>
                        <a:pt x="0" y="10800"/>
                      </a:cubicBezTo>
                      <a:lnTo>
                        <a:pt x="5400" y="1080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sr-Latn-RS"/>
                </a:p>
              </p:txBody>
            </p:sp>
          </p:grpSp>
          <p:grpSp>
            <p:nvGrpSpPr>
              <p:cNvPr id="28701" name="Group 96">
                <a:extLst>
                  <a:ext uri="{FF2B5EF4-FFF2-40B4-BE49-F238E27FC236}">
                    <a16:creationId xmlns:a16="http://schemas.microsoft.com/office/drawing/2014/main" id="{5E6FC3E6-C5CC-0A48-854A-15466E9E297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361" y="3182"/>
                <a:ext cx="152" cy="236"/>
                <a:chOff x="179" y="3271"/>
                <a:chExt cx="152" cy="236"/>
              </a:xfrm>
            </p:grpSpPr>
            <p:grpSp>
              <p:nvGrpSpPr>
                <p:cNvPr id="28702" name="Group 97">
                  <a:extLst>
                    <a:ext uri="{FF2B5EF4-FFF2-40B4-BE49-F238E27FC236}">
                      <a16:creationId xmlns:a16="http://schemas.microsoft.com/office/drawing/2014/main" id="{A10B6922-8323-FD47-99D3-72219F0A9D5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87" y="3271"/>
                  <a:ext cx="136" cy="61"/>
                  <a:chOff x="179" y="3271"/>
                  <a:chExt cx="136" cy="61"/>
                </a:xfrm>
              </p:grpSpPr>
              <p:sp>
                <p:nvSpPr>
                  <p:cNvPr id="28704" name="Oval 98">
                    <a:extLst>
                      <a:ext uri="{FF2B5EF4-FFF2-40B4-BE49-F238E27FC236}">
                        <a16:creationId xmlns:a16="http://schemas.microsoft.com/office/drawing/2014/main" id="{234C66AA-2802-8144-B898-3B2191C4CB9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79" y="3271"/>
                    <a:ext cx="60" cy="60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har char="•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en-US" altLang="en-US" sz="1800"/>
                  </a:p>
                </p:txBody>
              </p:sp>
              <p:sp>
                <p:nvSpPr>
                  <p:cNvPr id="28705" name="Oval 99">
                    <a:extLst>
                      <a:ext uri="{FF2B5EF4-FFF2-40B4-BE49-F238E27FC236}">
                        <a16:creationId xmlns:a16="http://schemas.microsoft.com/office/drawing/2014/main" id="{1E129D48-7192-7047-847F-7ACF61A8352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55" y="3272"/>
                    <a:ext cx="60" cy="60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har char="•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en-US" altLang="en-US" sz="1800"/>
                  </a:p>
                </p:txBody>
              </p:sp>
            </p:grpSp>
            <p:sp>
              <p:nvSpPr>
                <p:cNvPr id="28703" name="AutoShape 100">
                  <a:extLst>
                    <a:ext uri="{FF2B5EF4-FFF2-40B4-BE49-F238E27FC236}">
                      <a16:creationId xmlns:a16="http://schemas.microsoft.com/office/drawing/2014/main" id="{0CCA533E-8E06-B942-9C70-9ACF12AE2AF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9" y="3355"/>
                  <a:ext cx="152" cy="15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600"/>
                    <a:gd name="T13" fmla="*/ 0 h 21600"/>
                    <a:gd name="T14" fmla="*/ 21600 w 21600"/>
                    <a:gd name="T15" fmla="*/ 7674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5400" y="10800"/>
                      </a:moveTo>
                      <a:cubicBezTo>
                        <a:pt x="5400" y="7817"/>
                        <a:pt x="7817" y="5400"/>
                        <a:pt x="10800" y="5400"/>
                      </a:cubicBezTo>
                      <a:cubicBezTo>
                        <a:pt x="13782" y="5399"/>
                        <a:pt x="16199" y="7817"/>
                        <a:pt x="16200" y="10799"/>
                      </a:cubicBezTo>
                      <a:lnTo>
                        <a:pt x="21600" y="10800"/>
                      </a:lnTo>
                      <a:cubicBezTo>
                        <a:pt x="21600" y="4835"/>
                        <a:pt x="16764" y="0"/>
                        <a:pt x="10800" y="0"/>
                      </a:cubicBezTo>
                      <a:cubicBezTo>
                        <a:pt x="4835" y="0"/>
                        <a:pt x="0" y="4835"/>
                        <a:pt x="0" y="10800"/>
                      </a:cubicBezTo>
                      <a:lnTo>
                        <a:pt x="5400" y="1080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sr-Latn-RS"/>
                </a:p>
              </p:txBody>
            </p:sp>
          </p:grpSp>
        </p:grpSp>
        <p:grpSp>
          <p:nvGrpSpPr>
            <p:cNvPr id="28689" name="Group 101">
              <a:extLst>
                <a:ext uri="{FF2B5EF4-FFF2-40B4-BE49-F238E27FC236}">
                  <a16:creationId xmlns:a16="http://schemas.microsoft.com/office/drawing/2014/main" id="{E716120C-E26F-3D47-AADA-152E8ECCD0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481" y="1394"/>
              <a:ext cx="6076" cy="2595"/>
              <a:chOff x="-481" y="1394"/>
              <a:chExt cx="6076" cy="2595"/>
            </a:xfrm>
          </p:grpSpPr>
          <p:sp>
            <p:nvSpPr>
              <p:cNvPr id="382054" name="Text Box 102">
                <a:extLst>
                  <a:ext uri="{FF2B5EF4-FFF2-40B4-BE49-F238E27FC236}">
                    <a16:creationId xmlns:a16="http://schemas.microsoft.com/office/drawing/2014/main" id="{CDDE18E5-9B78-AE4F-8C19-543D54566ED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885" y="2188"/>
                <a:ext cx="938" cy="28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sz="2400" b="1" dirty="0"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leukemia</a:t>
                </a:r>
              </a:p>
            </p:txBody>
          </p:sp>
          <p:sp>
            <p:nvSpPr>
              <p:cNvPr id="382055" name="Text Box 103">
                <a:extLst>
                  <a:ext uri="{FF2B5EF4-FFF2-40B4-BE49-F238E27FC236}">
                    <a16:creationId xmlns:a16="http://schemas.microsoft.com/office/drawing/2014/main" id="{2563C524-4DAA-DB48-95D4-E18349BA028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-481" y="1421"/>
                <a:ext cx="1082" cy="291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2400" b="1" dirty="0"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melanoma</a:t>
                </a:r>
              </a:p>
            </p:txBody>
          </p:sp>
          <p:sp>
            <p:nvSpPr>
              <p:cNvPr id="382056" name="Text Box 104">
                <a:extLst>
                  <a:ext uri="{FF2B5EF4-FFF2-40B4-BE49-F238E27FC236}">
                    <a16:creationId xmlns:a16="http://schemas.microsoft.com/office/drawing/2014/main" id="{C345F011-EBBF-3042-95DA-9AA228F04A6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31" y="3622"/>
                <a:ext cx="533" cy="28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>
                  <a:defRPr/>
                </a:pPr>
                <a:r>
                  <a:rPr lang="en-US" b="1" dirty="0"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HCC</a:t>
                </a:r>
              </a:p>
            </p:txBody>
          </p:sp>
          <p:sp>
            <p:nvSpPr>
              <p:cNvPr id="382057" name="Text Box 105">
                <a:extLst>
                  <a:ext uri="{FF2B5EF4-FFF2-40B4-BE49-F238E27FC236}">
                    <a16:creationId xmlns:a16="http://schemas.microsoft.com/office/drawing/2014/main" id="{01B1AE61-297A-8044-9E18-C0140FC0768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3" y="3698"/>
                <a:ext cx="1498" cy="291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sz="2400" b="1" dirty="0"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retinoblastoma</a:t>
                </a:r>
              </a:p>
            </p:txBody>
          </p:sp>
          <p:sp>
            <p:nvSpPr>
              <p:cNvPr id="382058" name="Text Box 106">
                <a:extLst>
                  <a:ext uri="{FF2B5EF4-FFF2-40B4-BE49-F238E27FC236}">
                    <a16:creationId xmlns:a16="http://schemas.microsoft.com/office/drawing/2014/main" id="{3F893932-05B1-364D-9A42-07609876211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116" y="1394"/>
                <a:ext cx="1479" cy="291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2400" b="1" dirty="0"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neuroblastoma</a:t>
                </a:r>
              </a:p>
            </p:txBody>
          </p:sp>
          <p:sp>
            <p:nvSpPr>
              <p:cNvPr id="382059" name="Text Box 107">
                <a:extLst>
                  <a:ext uri="{FF2B5EF4-FFF2-40B4-BE49-F238E27FC236}">
                    <a16:creationId xmlns:a16="http://schemas.microsoft.com/office/drawing/2014/main" id="{28AC22EB-F831-4D47-BAFD-4F722C04D98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-383" y="3567"/>
                <a:ext cx="1917" cy="291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2400" b="1" dirty="0"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rhabdomyosarcoma</a:t>
                </a:r>
              </a:p>
            </p:txBody>
          </p:sp>
        </p:grpSp>
      </p:grpSp>
      <p:sp>
        <p:nvSpPr>
          <p:cNvPr id="111" name="Title 1">
            <a:extLst>
              <a:ext uri="{FF2B5EF4-FFF2-40B4-BE49-F238E27FC236}">
                <a16:creationId xmlns:a16="http://schemas.microsoft.com/office/drawing/2014/main" id="{A2EE2B55-D61A-8141-88CA-FCF2B3B8EC69}"/>
              </a:ext>
            </a:extLst>
          </p:cNvPr>
          <p:cNvSpPr txBox="1">
            <a:spLocks/>
          </p:cNvSpPr>
          <p:nvPr/>
        </p:nvSpPr>
        <p:spPr>
          <a:xfrm>
            <a:off x="2054036" y="632588"/>
            <a:ext cx="7729728" cy="74910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Latn-RS" b="1" dirty="0" err="1"/>
              <a:t>cancer</a:t>
            </a:r>
            <a:r>
              <a:rPr lang="sr-Latn-RS" b="1" dirty="0"/>
              <a:t> </a:t>
            </a:r>
            <a:r>
              <a:rPr lang="sr-Latn-RS" b="1" dirty="0" err="1"/>
              <a:t>stem</a:t>
            </a:r>
            <a:r>
              <a:rPr lang="sr-Latn-RS" b="1" dirty="0"/>
              <a:t> </a:t>
            </a:r>
            <a:r>
              <a:rPr lang="sr-Latn-RS" b="1" dirty="0" err="1"/>
              <a:t>cells</a:t>
            </a:r>
            <a:endParaRPr lang="sr-Latn-RS" b="1" dirty="0"/>
          </a:p>
        </p:txBody>
      </p:sp>
    </p:spTree>
    <p:extLst>
      <p:ext uri="{BB962C8B-B14F-4D97-AF65-F5344CB8AC3E}">
        <p14:creationId xmlns:p14="http://schemas.microsoft.com/office/powerpoint/2010/main" val="196882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35FD22-366F-524C-9316-4AD8125054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Conclusions </a:t>
            </a: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EF274E-3F87-CE40-9B32-9059F1A90B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protocols for differentiation </a:t>
            </a:r>
            <a:r>
              <a:rPr lang="en-US" dirty="0"/>
              <a:t>of stem cells should be optimized in order to ensure the purity of stem cell-derived populations of differentiated cells before their clinical use</a:t>
            </a:r>
          </a:p>
          <a:p>
            <a:r>
              <a:rPr lang="en-US" dirty="0"/>
              <a:t>continuous monitoring and </a:t>
            </a:r>
            <a:r>
              <a:rPr lang="en-US" b="1" dirty="0"/>
              <a:t>long-term follow-up </a:t>
            </a:r>
            <a:r>
              <a:rPr lang="en-US" dirty="0"/>
              <a:t>of stem cell-treated animal models in order to determine possible pro-tumorigenic and other detrimental effects of stem cell-based therapy.</a:t>
            </a:r>
          </a:p>
          <a:p>
            <a:endParaRPr lang="sr-Latn-RS" dirty="0"/>
          </a:p>
          <a:p>
            <a:endParaRPr lang="sr-Latn-R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8939C1-7F1F-B34A-9829-FFDEAA1658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8091" y="4591353"/>
            <a:ext cx="3076163" cy="22666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A0DD993-3CEC-FC41-8023-181913C0A2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7747" y="4591353"/>
            <a:ext cx="3076162" cy="2302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7329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2AF0D5-7E11-CE41-9F99-0A2030961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1080" y="322822"/>
            <a:ext cx="9601196" cy="1303867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Potency</a:t>
            </a:r>
            <a:endParaRPr lang="sr-Latn-R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7BC048-6BFB-7448-8DB6-5CDFAE461B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7401" y="1926336"/>
            <a:ext cx="5118599" cy="4351338"/>
          </a:xfrm>
        </p:spPr>
        <p:txBody>
          <a:bodyPr/>
          <a:lstStyle/>
          <a:p>
            <a:r>
              <a:rPr lang="en-US" dirty="0"/>
              <a:t>the capacity to form multiple types of </a:t>
            </a:r>
            <a:r>
              <a:rPr lang="en-US" b="1" dirty="0"/>
              <a:t>differentiated cells </a:t>
            </a:r>
            <a:r>
              <a:rPr lang="en-US" dirty="0"/>
              <a:t>(cells with distinct morphologies and gene expression patterns)</a:t>
            </a:r>
          </a:p>
          <a:p>
            <a:endParaRPr lang="en-US" dirty="0"/>
          </a:p>
          <a:p>
            <a:r>
              <a:rPr lang="en-US" dirty="0"/>
              <a:t>decreases with subsequent stages of development</a:t>
            </a:r>
          </a:p>
          <a:p>
            <a:endParaRPr lang="sr-Latn-R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5497570-FF2F-D747-8C7A-7FD1D7E825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926336"/>
            <a:ext cx="5506217" cy="37185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BAFC298-1BDD-E14F-AC6F-5BE4E548ED2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187" t="4563" b="13928"/>
          <a:stretch/>
        </p:blipFill>
        <p:spPr>
          <a:xfrm>
            <a:off x="1657252" y="3812576"/>
            <a:ext cx="3329276" cy="2883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0868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8ED71E-ED29-5849-A300-20BA483DB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1973"/>
            <a:ext cx="10515600" cy="1325563"/>
          </a:xfrm>
        </p:spPr>
        <p:txBody>
          <a:bodyPr>
            <a:normAutofit/>
          </a:bodyPr>
          <a:lstStyle/>
          <a:p>
            <a:r>
              <a:rPr lang="sr-Latn-RS" b="1" dirty="0" err="1"/>
              <a:t>Classification</a:t>
            </a:r>
            <a:r>
              <a:rPr lang="sr-Latn-RS" b="1" dirty="0"/>
              <a:t> </a:t>
            </a:r>
            <a:r>
              <a:rPr lang="sr-Latn-RS" b="1" dirty="0" err="1"/>
              <a:t>of</a:t>
            </a:r>
            <a:r>
              <a:rPr lang="sr-Latn-RS" b="1" dirty="0"/>
              <a:t> </a:t>
            </a:r>
            <a:r>
              <a:rPr lang="sr-Latn-RS" b="1" dirty="0" err="1"/>
              <a:t>stem</a:t>
            </a:r>
            <a:r>
              <a:rPr lang="sr-Latn-RS" b="1" dirty="0"/>
              <a:t> </a:t>
            </a:r>
            <a:r>
              <a:rPr lang="sr-Latn-RS" b="1" dirty="0" err="1"/>
              <a:t>cells</a:t>
            </a:r>
            <a:r>
              <a:rPr lang="sr-Latn-RS" b="1" dirty="0"/>
              <a:t> </a:t>
            </a:r>
            <a:r>
              <a:rPr lang="sr-Latn-RS" b="1" dirty="0" err="1"/>
              <a:t>based</a:t>
            </a:r>
            <a:r>
              <a:rPr lang="sr-Latn-RS" b="1" dirty="0"/>
              <a:t> on </a:t>
            </a:r>
            <a:r>
              <a:rPr lang="sr-Latn-RS" b="1" dirty="0" err="1"/>
              <a:t>potency</a:t>
            </a:r>
            <a:endParaRPr lang="sr-Latn-RS" b="1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B70512F-07E8-0841-9476-6369E4B9E4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32219"/>
          <a:stretch/>
        </p:blipFill>
        <p:spPr>
          <a:xfrm>
            <a:off x="838200" y="1839973"/>
            <a:ext cx="4072128" cy="3385235"/>
          </a:xfrm>
          <a:prstGeom prst="rect">
            <a:avLst/>
          </a:prstGeom>
        </p:spPr>
      </p:pic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C5BDC528-D617-9443-B883-D096F0224C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7607"/>
          <a:stretch/>
        </p:blipFill>
        <p:spPr>
          <a:xfrm>
            <a:off x="838200" y="5294610"/>
            <a:ext cx="4072128" cy="111838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D21FB50-4EF4-384E-87A0-9773169212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6256" y="1797377"/>
            <a:ext cx="6834521" cy="4615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1530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DEB31A-CCB7-B548-B1A5-3ABB95539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9349" y="480752"/>
            <a:ext cx="7729728" cy="1188720"/>
          </a:xfrm>
        </p:spPr>
        <p:txBody>
          <a:bodyPr>
            <a:normAutofit/>
          </a:bodyPr>
          <a:lstStyle/>
          <a:p>
            <a:r>
              <a:rPr lang="sr-Latn-RS" b="1" dirty="0" err="1"/>
              <a:t>Types</a:t>
            </a:r>
            <a:r>
              <a:rPr lang="sr-Latn-RS" b="1" dirty="0"/>
              <a:t> </a:t>
            </a:r>
            <a:r>
              <a:rPr lang="sr-Latn-RS" b="1" dirty="0" err="1"/>
              <a:t>of</a:t>
            </a:r>
            <a:r>
              <a:rPr lang="sr-Latn-RS" b="1" dirty="0"/>
              <a:t> </a:t>
            </a:r>
            <a:r>
              <a:rPr lang="sr-Latn-RS" b="1" dirty="0" err="1"/>
              <a:t>stem</a:t>
            </a:r>
            <a:r>
              <a:rPr lang="sr-Latn-RS" b="1" dirty="0"/>
              <a:t> </a:t>
            </a:r>
            <a:r>
              <a:rPr lang="sr-Latn-RS" b="1" dirty="0" err="1"/>
              <a:t>cells</a:t>
            </a:r>
            <a:r>
              <a:rPr lang="sr-Latn-RS" b="1" dirty="0"/>
              <a:t> </a:t>
            </a:r>
            <a:r>
              <a:rPr lang="sr-Latn-RS" b="1" dirty="0" err="1"/>
              <a:t>defined</a:t>
            </a:r>
            <a:r>
              <a:rPr lang="sr-Latn-RS" b="1" dirty="0"/>
              <a:t> </a:t>
            </a:r>
            <a:r>
              <a:rPr lang="sr-Latn-RS" b="1" dirty="0" err="1"/>
              <a:t>by</a:t>
            </a:r>
            <a:r>
              <a:rPr lang="sr-Latn-RS" b="1" dirty="0"/>
              <a:t> </a:t>
            </a:r>
            <a:r>
              <a:rPr lang="sr-Latn-RS" b="1" dirty="0" err="1"/>
              <a:t>their</a:t>
            </a:r>
            <a:r>
              <a:rPr lang="sr-Latn-RS" b="1" dirty="0"/>
              <a:t> </a:t>
            </a:r>
            <a:r>
              <a:rPr lang="sr-Latn-RS" b="1" dirty="0" err="1"/>
              <a:t>origin</a:t>
            </a: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8CD5DA-3914-D143-8067-E5AB4DE2A8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3729" y="2442972"/>
            <a:ext cx="5315712" cy="3594235"/>
          </a:xfrm>
        </p:spPr>
        <p:txBody>
          <a:bodyPr/>
          <a:lstStyle/>
          <a:p>
            <a:pPr algn="just"/>
            <a:r>
              <a:rPr lang="sr-Latn-RS" b="1" dirty="0" err="1"/>
              <a:t>Embryonic</a:t>
            </a:r>
            <a:r>
              <a:rPr lang="sr-Latn-RS" b="1" dirty="0"/>
              <a:t> </a:t>
            </a:r>
            <a:r>
              <a:rPr lang="sr-Latn-RS" b="1" dirty="0" err="1"/>
              <a:t>stem</a:t>
            </a:r>
            <a:r>
              <a:rPr lang="sr-Latn-RS" b="1" dirty="0"/>
              <a:t> </a:t>
            </a:r>
            <a:r>
              <a:rPr lang="sr-Latn-RS" b="1" dirty="0" err="1"/>
              <a:t>cells</a:t>
            </a:r>
            <a:r>
              <a:rPr lang="sr-Latn-RS" b="1" dirty="0"/>
              <a:t> (ESC)- </a:t>
            </a:r>
            <a:r>
              <a:rPr lang="sr-Latn-RS" dirty="0" err="1"/>
              <a:t>derived</a:t>
            </a:r>
            <a:r>
              <a:rPr lang="sr-Latn-RS" dirty="0"/>
              <a:t> from </a:t>
            </a:r>
            <a:r>
              <a:rPr lang="sr-Latn-RS" dirty="0" err="1"/>
              <a:t>embryos</a:t>
            </a:r>
            <a:r>
              <a:rPr lang="sr-Latn-RS" dirty="0"/>
              <a:t> </a:t>
            </a:r>
            <a:r>
              <a:rPr lang="sr-Latn-RS" dirty="0" err="1"/>
              <a:t>that</a:t>
            </a:r>
            <a:r>
              <a:rPr lang="sr-Latn-RS" dirty="0"/>
              <a:t> </a:t>
            </a:r>
            <a:r>
              <a:rPr lang="sr-Latn-RS" dirty="0" err="1"/>
              <a:t>developed</a:t>
            </a:r>
            <a:r>
              <a:rPr lang="sr-Latn-RS" dirty="0"/>
              <a:t> from </a:t>
            </a:r>
            <a:r>
              <a:rPr lang="sr-Latn-RS" dirty="0" err="1"/>
              <a:t>oocytes</a:t>
            </a:r>
            <a:r>
              <a:rPr lang="sr-Latn-RS" dirty="0"/>
              <a:t> </a:t>
            </a:r>
            <a:r>
              <a:rPr lang="sr-Latn-RS" dirty="0" err="1"/>
              <a:t>that</a:t>
            </a:r>
            <a:r>
              <a:rPr lang="sr-Latn-RS" dirty="0"/>
              <a:t> </a:t>
            </a:r>
            <a:r>
              <a:rPr lang="sr-Latn-RS" dirty="0" err="1"/>
              <a:t>have</a:t>
            </a:r>
            <a:r>
              <a:rPr lang="sr-Latn-RS" dirty="0"/>
              <a:t> </a:t>
            </a:r>
            <a:r>
              <a:rPr lang="sr-Latn-RS" dirty="0" err="1"/>
              <a:t>been</a:t>
            </a:r>
            <a:r>
              <a:rPr lang="sr-Latn-RS" dirty="0"/>
              <a:t> </a:t>
            </a:r>
            <a:r>
              <a:rPr lang="sr-Latn-RS" dirty="0" err="1"/>
              <a:t>fertilized</a:t>
            </a:r>
            <a:endParaRPr lang="sr-Latn-RS" dirty="0"/>
          </a:p>
          <a:p>
            <a:pPr marL="0" indent="0" algn="just">
              <a:buNone/>
            </a:pPr>
            <a:endParaRPr lang="sr-Latn-RS" dirty="0"/>
          </a:p>
          <a:p>
            <a:pPr algn="just"/>
            <a:r>
              <a:rPr lang="sr-Latn-RS" b="1" dirty="0" err="1"/>
              <a:t>Adult</a:t>
            </a:r>
            <a:r>
              <a:rPr lang="sr-Latn-RS" b="1" dirty="0"/>
              <a:t> </a:t>
            </a:r>
            <a:r>
              <a:rPr lang="sr-Latn-RS" b="1" dirty="0" err="1"/>
              <a:t>stem</a:t>
            </a:r>
            <a:r>
              <a:rPr lang="sr-Latn-RS" b="1" dirty="0"/>
              <a:t> </a:t>
            </a:r>
            <a:r>
              <a:rPr lang="sr-Latn-RS" b="1" dirty="0" err="1"/>
              <a:t>cells</a:t>
            </a:r>
            <a:r>
              <a:rPr lang="sr-Latn-RS" b="1" dirty="0"/>
              <a:t> (ASC)- </a:t>
            </a:r>
            <a:r>
              <a:rPr lang="en-US" dirty="0"/>
              <a:t>the origin of most adult stem cells is poorly understood, they are probably derived from pluripotent stem cells.</a:t>
            </a:r>
          </a:p>
          <a:p>
            <a:pPr algn="just"/>
            <a:endParaRPr lang="sr-Latn-R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34C6D2-6D04-004A-B01F-2B577FB20F8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40" b="2909"/>
          <a:stretch/>
        </p:blipFill>
        <p:spPr>
          <a:xfrm>
            <a:off x="7034784" y="1654174"/>
            <a:ext cx="5088586" cy="5156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0135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466D219-E245-E048-BFA8-E929DA04D7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78" y="330200"/>
            <a:ext cx="12123243" cy="619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112">
            <a:extLst>
              <a:ext uri="{FF2B5EF4-FFF2-40B4-BE49-F238E27FC236}">
                <a16:creationId xmlns:a16="http://schemas.microsoft.com/office/drawing/2014/main" id="{A50954A0-D2C0-344C-8F30-91C25FD190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0735" y="213872"/>
            <a:ext cx="5484198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en-US" sz="2800" b="1" dirty="0">
                <a:effectLst>
                  <a:outerShdw blurRad="38100" dist="38100" dir="2700000" algn="tl">
                    <a:srgbClr val="808080"/>
                  </a:outerShdw>
                </a:effectLst>
                <a:latin typeface="+mj-lt"/>
              </a:rPr>
              <a:t>EARLY DEVELOPMENT</a:t>
            </a:r>
          </a:p>
        </p:txBody>
      </p:sp>
    </p:spTree>
    <p:extLst>
      <p:ext uri="{BB962C8B-B14F-4D97-AF65-F5344CB8AC3E}">
        <p14:creationId xmlns:p14="http://schemas.microsoft.com/office/powerpoint/2010/main" val="10209449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613" name="Group 5">
            <a:extLst>
              <a:ext uri="{FF2B5EF4-FFF2-40B4-BE49-F238E27FC236}">
                <a16:creationId xmlns:a16="http://schemas.microsoft.com/office/drawing/2014/main" id="{F309D854-1DC7-2544-9423-1C7E18EC7595}"/>
              </a:ext>
            </a:extLst>
          </p:cNvPr>
          <p:cNvGrpSpPr>
            <a:grpSpLocks/>
          </p:cNvGrpSpPr>
          <p:nvPr/>
        </p:nvGrpSpPr>
        <p:grpSpPr bwMode="auto">
          <a:xfrm>
            <a:off x="4961737" y="6126341"/>
            <a:ext cx="1370013" cy="320676"/>
            <a:chOff x="2971" y="3975"/>
            <a:chExt cx="863" cy="202"/>
          </a:xfrm>
        </p:grpSpPr>
        <p:sp>
          <p:nvSpPr>
            <p:cNvPr id="21614" name="Line 6">
              <a:extLst>
                <a:ext uri="{FF2B5EF4-FFF2-40B4-BE49-F238E27FC236}">
                  <a16:creationId xmlns:a16="http://schemas.microsoft.com/office/drawing/2014/main" id="{1CB7260C-FE05-1E4B-B1B0-5659DC48F9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23" y="4177"/>
              <a:ext cx="759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sr-Latn-RS" dirty="0"/>
            </a:p>
          </p:txBody>
        </p:sp>
        <p:sp>
          <p:nvSpPr>
            <p:cNvPr id="352263" name="Text Box 7">
              <a:extLst>
                <a:ext uri="{FF2B5EF4-FFF2-40B4-BE49-F238E27FC236}">
                  <a16:creationId xmlns:a16="http://schemas.microsoft.com/office/drawing/2014/main" id="{00EF00AA-9519-0543-B5C7-320C1096DB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71" y="3975"/>
              <a:ext cx="863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defRPr/>
              </a:pPr>
              <a:r>
                <a:rPr lang="en-US" sz="1400" b="1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+mn-lt"/>
                </a:rPr>
                <a:t>differentiation</a:t>
              </a:r>
              <a:endParaRPr lang="en-US" sz="9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</p:grpSp>
      <p:grpSp>
        <p:nvGrpSpPr>
          <p:cNvPr id="21506" name="Group 8">
            <a:extLst>
              <a:ext uri="{FF2B5EF4-FFF2-40B4-BE49-F238E27FC236}">
                <a16:creationId xmlns:a16="http://schemas.microsoft.com/office/drawing/2014/main" id="{4CFE8D97-BB96-EB47-8066-A042AA79C5B5}"/>
              </a:ext>
            </a:extLst>
          </p:cNvPr>
          <p:cNvGrpSpPr>
            <a:grpSpLocks/>
          </p:cNvGrpSpPr>
          <p:nvPr/>
        </p:nvGrpSpPr>
        <p:grpSpPr bwMode="auto">
          <a:xfrm>
            <a:off x="6324602" y="685801"/>
            <a:ext cx="4273551" cy="5459413"/>
            <a:chOff x="3024" y="144"/>
            <a:chExt cx="2692" cy="3439"/>
          </a:xfrm>
        </p:grpSpPr>
        <p:sp>
          <p:nvSpPr>
            <p:cNvPr id="21541" name="Oval 9">
              <a:extLst>
                <a:ext uri="{FF2B5EF4-FFF2-40B4-BE49-F238E27FC236}">
                  <a16:creationId xmlns:a16="http://schemas.microsoft.com/office/drawing/2014/main" id="{8AF72380-6BBB-D34D-A82A-E86F4DFF2E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2" y="277"/>
              <a:ext cx="144" cy="14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1542" name="Oval 10">
              <a:extLst>
                <a:ext uri="{FF2B5EF4-FFF2-40B4-BE49-F238E27FC236}">
                  <a16:creationId xmlns:a16="http://schemas.microsoft.com/office/drawing/2014/main" id="{E7043D94-8949-3944-B8D5-29E5240936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2" y="525"/>
              <a:ext cx="144" cy="142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352267" name="Text Box 11">
              <a:extLst>
                <a:ext uri="{FF2B5EF4-FFF2-40B4-BE49-F238E27FC236}">
                  <a16:creationId xmlns:a16="http://schemas.microsoft.com/office/drawing/2014/main" id="{DEC3156F-1ED0-524B-AEC4-E88BB2A5D7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46" y="144"/>
              <a:ext cx="189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600" dirty="0"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B</a:t>
              </a:r>
            </a:p>
          </p:txBody>
        </p:sp>
        <p:sp>
          <p:nvSpPr>
            <p:cNvPr id="352268" name="Text Box 12">
              <a:extLst>
                <a:ext uri="{FF2B5EF4-FFF2-40B4-BE49-F238E27FC236}">
                  <a16:creationId xmlns:a16="http://schemas.microsoft.com/office/drawing/2014/main" id="{5FCF17BC-9298-B54A-9E35-9D768919CA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46" y="422"/>
              <a:ext cx="19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600" dirty="0"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T</a:t>
              </a:r>
            </a:p>
          </p:txBody>
        </p:sp>
        <p:sp>
          <p:nvSpPr>
            <p:cNvPr id="21545" name="Line 13">
              <a:extLst>
                <a:ext uri="{FF2B5EF4-FFF2-40B4-BE49-F238E27FC236}">
                  <a16:creationId xmlns:a16="http://schemas.microsoft.com/office/drawing/2014/main" id="{2809E581-B195-BF4E-8FCE-496AF826326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771" y="380"/>
              <a:ext cx="181" cy="7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sr-Latn-RS"/>
            </a:p>
          </p:txBody>
        </p:sp>
        <p:sp>
          <p:nvSpPr>
            <p:cNvPr id="21546" name="Line 14">
              <a:extLst>
                <a:ext uri="{FF2B5EF4-FFF2-40B4-BE49-F238E27FC236}">
                  <a16:creationId xmlns:a16="http://schemas.microsoft.com/office/drawing/2014/main" id="{36A3FD52-5D1B-6D4A-88FA-8511173697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71" y="499"/>
              <a:ext cx="181" cy="7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sr-Latn-RS"/>
            </a:p>
          </p:txBody>
        </p:sp>
        <p:sp>
          <p:nvSpPr>
            <p:cNvPr id="21547" name="Oval 15">
              <a:extLst>
                <a:ext uri="{FF2B5EF4-FFF2-40B4-BE49-F238E27FC236}">
                  <a16:creationId xmlns:a16="http://schemas.microsoft.com/office/drawing/2014/main" id="{946B8DCF-6195-1844-87A7-1869BD97EC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58" y="348"/>
              <a:ext cx="72" cy="71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1548" name="Oval 16">
              <a:extLst>
                <a:ext uri="{FF2B5EF4-FFF2-40B4-BE49-F238E27FC236}">
                  <a16:creationId xmlns:a16="http://schemas.microsoft.com/office/drawing/2014/main" id="{0F33ED35-DD16-8D44-A12A-17BC1931A8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58" y="596"/>
              <a:ext cx="72" cy="71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1549" name="Oval 17">
              <a:extLst>
                <a:ext uri="{FF2B5EF4-FFF2-40B4-BE49-F238E27FC236}">
                  <a16:creationId xmlns:a16="http://schemas.microsoft.com/office/drawing/2014/main" id="{480BC919-E6CE-7143-B8DC-3117418B4A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1" y="403"/>
              <a:ext cx="144" cy="142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1550" name="Oval 18">
              <a:extLst>
                <a:ext uri="{FF2B5EF4-FFF2-40B4-BE49-F238E27FC236}">
                  <a16:creationId xmlns:a16="http://schemas.microsoft.com/office/drawing/2014/main" id="{847E186F-4998-9840-AFC4-1B2330BDE6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27" y="474"/>
              <a:ext cx="72" cy="71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1551" name="Freeform 19">
              <a:extLst>
                <a:ext uri="{FF2B5EF4-FFF2-40B4-BE49-F238E27FC236}">
                  <a16:creationId xmlns:a16="http://schemas.microsoft.com/office/drawing/2014/main" id="{7FB1087D-3D2C-C840-A99E-F5D6BC39A6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6" y="1293"/>
              <a:ext cx="72" cy="118"/>
            </a:xfrm>
            <a:custGeom>
              <a:avLst/>
              <a:gdLst>
                <a:gd name="T0" fmla="*/ 2 w 96"/>
                <a:gd name="T1" fmla="*/ 1 h 159"/>
                <a:gd name="T2" fmla="*/ 0 w 96"/>
                <a:gd name="T3" fmla="*/ 1 h 159"/>
                <a:gd name="T4" fmla="*/ 2 w 96"/>
                <a:gd name="T5" fmla="*/ 1 h 159"/>
                <a:gd name="T6" fmla="*/ 2 w 96"/>
                <a:gd name="T7" fmla="*/ 1 h 159"/>
                <a:gd name="T8" fmla="*/ 2 w 96"/>
                <a:gd name="T9" fmla="*/ 1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159"/>
                <a:gd name="T17" fmla="*/ 96 w 96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159">
                  <a:moveTo>
                    <a:pt x="48" y="8"/>
                  </a:moveTo>
                  <a:cubicBezTo>
                    <a:pt x="32" y="0"/>
                    <a:pt x="0" y="32"/>
                    <a:pt x="0" y="56"/>
                  </a:cubicBezTo>
                  <a:cubicBezTo>
                    <a:pt x="0" y="80"/>
                    <a:pt x="32" y="144"/>
                    <a:pt x="48" y="152"/>
                  </a:cubicBezTo>
                  <a:cubicBezTo>
                    <a:pt x="63" y="159"/>
                    <a:pt x="96" y="128"/>
                    <a:pt x="96" y="104"/>
                  </a:cubicBezTo>
                  <a:cubicBezTo>
                    <a:pt x="96" y="80"/>
                    <a:pt x="63" y="15"/>
                    <a:pt x="48" y="8"/>
                  </a:cubicBez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r-Latn-RS"/>
            </a:p>
          </p:txBody>
        </p:sp>
        <p:sp>
          <p:nvSpPr>
            <p:cNvPr id="21552" name="Freeform 20">
              <a:extLst>
                <a:ext uri="{FF2B5EF4-FFF2-40B4-BE49-F238E27FC236}">
                  <a16:creationId xmlns:a16="http://schemas.microsoft.com/office/drawing/2014/main" id="{7E284BF3-796A-5E41-AB63-3E4E072A713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6" y="1228"/>
              <a:ext cx="72" cy="118"/>
            </a:xfrm>
            <a:custGeom>
              <a:avLst/>
              <a:gdLst>
                <a:gd name="T0" fmla="*/ 2 w 96"/>
                <a:gd name="T1" fmla="*/ 1 h 159"/>
                <a:gd name="T2" fmla="*/ 0 w 96"/>
                <a:gd name="T3" fmla="*/ 1 h 159"/>
                <a:gd name="T4" fmla="*/ 2 w 96"/>
                <a:gd name="T5" fmla="*/ 1 h 159"/>
                <a:gd name="T6" fmla="*/ 2 w 96"/>
                <a:gd name="T7" fmla="*/ 1 h 159"/>
                <a:gd name="T8" fmla="*/ 2 w 96"/>
                <a:gd name="T9" fmla="*/ 1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159"/>
                <a:gd name="T17" fmla="*/ 96 w 96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159">
                  <a:moveTo>
                    <a:pt x="48" y="8"/>
                  </a:moveTo>
                  <a:cubicBezTo>
                    <a:pt x="32" y="0"/>
                    <a:pt x="0" y="32"/>
                    <a:pt x="0" y="56"/>
                  </a:cubicBezTo>
                  <a:cubicBezTo>
                    <a:pt x="0" y="80"/>
                    <a:pt x="32" y="144"/>
                    <a:pt x="48" y="152"/>
                  </a:cubicBezTo>
                  <a:cubicBezTo>
                    <a:pt x="63" y="159"/>
                    <a:pt x="96" y="128"/>
                    <a:pt x="96" y="104"/>
                  </a:cubicBezTo>
                  <a:cubicBezTo>
                    <a:pt x="96" y="80"/>
                    <a:pt x="63" y="15"/>
                    <a:pt x="48" y="8"/>
                  </a:cubicBez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r-Latn-RS"/>
            </a:p>
          </p:txBody>
        </p:sp>
        <p:sp>
          <p:nvSpPr>
            <p:cNvPr id="21553" name="Freeform 21">
              <a:extLst>
                <a:ext uri="{FF2B5EF4-FFF2-40B4-BE49-F238E27FC236}">
                  <a16:creationId xmlns:a16="http://schemas.microsoft.com/office/drawing/2014/main" id="{8E0B8C3A-A3A1-754E-ACA3-AE0AE0EE8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8" y="1264"/>
              <a:ext cx="72" cy="117"/>
            </a:xfrm>
            <a:custGeom>
              <a:avLst/>
              <a:gdLst>
                <a:gd name="T0" fmla="*/ 2 w 96"/>
                <a:gd name="T1" fmla="*/ 1 h 159"/>
                <a:gd name="T2" fmla="*/ 0 w 96"/>
                <a:gd name="T3" fmla="*/ 1 h 159"/>
                <a:gd name="T4" fmla="*/ 2 w 96"/>
                <a:gd name="T5" fmla="*/ 1 h 159"/>
                <a:gd name="T6" fmla="*/ 2 w 96"/>
                <a:gd name="T7" fmla="*/ 1 h 159"/>
                <a:gd name="T8" fmla="*/ 2 w 96"/>
                <a:gd name="T9" fmla="*/ 1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159"/>
                <a:gd name="T17" fmla="*/ 96 w 96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159">
                  <a:moveTo>
                    <a:pt x="48" y="8"/>
                  </a:moveTo>
                  <a:cubicBezTo>
                    <a:pt x="32" y="0"/>
                    <a:pt x="0" y="32"/>
                    <a:pt x="0" y="56"/>
                  </a:cubicBezTo>
                  <a:cubicBezTo>
                    <a:pt x="0" y="80"/>
                    <a:pt x="32" y="144"/>
                    <a:pt x="48" y="152"/>
                  </a:cubicBezTo>
                  <a:cubicBezTo>
                    <a:pt x="63" y="159"/>
                    <a:pt x="96" y="128"/>
                    <a:pt x="96" y="104"/>
                  </a:cubicBezTo>
                  <a:cubicBezTo>
                    <a:pt x="96" y="80"/>
                    <a:pt x="63" y="15"/>
                    <a:pt x="48" y="8"/>
                  </a:cubicBez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r-Latn-RS"/>
            </a:p>
          </p:txBody>
        </p:sp>
        <p:sp>
          <p:nvSpPr>
            <p:cNvPr id="352278" name="Text Box 22">
              <a:extLst>
                <a:ext uri="{FF2B5EF4-FFF2-40B4-BE49-F238E27FC236}">
                  <a16:creationId xmlns:a16="http://schemas.microsoft.com/office/drawing/2014/main" id="{2E51BC33-8F4B-E24B-905A-8E89A7AA30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0" y="1142"/>
              <a:ext cx="303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600" dirty="0" err="1"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Plts</a:t>
              </a:r>
              <a:endParaRPr lang="en-US" sz="1600" dirty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1555" name="Line 23">
              <a:extLst>
                <a:ext uri="{FF2B5EF4-FFF2-40B4-BE49-F238E27FC236}">
                  <a16:creationId xmlns:a16="http://schemas.microsoft.com/office/drawing/2014/main" id="{AA825441-5AF3-164C-AB49-E1EA34242B8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02" y="547"/>
              <a:ext cx="240" cy="10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sr-Latn-RS"/>
            </a:p>
          </p:txBody>
        </p:sp>
        <p:sp>
          <p:nvSpPr>
            <p:cNvPr id="21556" name="Line 24">
              <a:extLst>
                <a:ext uri="{FF2B5EF4-FFF2-40B4-BE49-F238E27FC236}">
                  <a16:creationId xmlns:a16="http://schemas.microsoft.com/office/drawing/2014/main" id="{743D6B8F-4EE9-C24A-B5EF-D2BB57538D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02" y="690"/>
              <a:ext cx="253" cy="17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sr-Latn-RS"/>
            </a:p>
          </p:txBody>
        </p:sp>
        <p:sp>
          <p:nvSpPr>
            <p:cNvPr id="21557" name="Line 25">
              <a:extLst>
                <a:ext uri="{FF2B5EF4-FFF2-40B4-BE49-F238E27FC236}">
                  <a16:creationId xmlns:a16="http://schemas.microsoft.com/office/drawing/2014/main" id="{1FAF4D02-7539-FD4D-9D33-B75B0DFBDC0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771" y="832"/>
              <a:ext cx="181" cy="7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sr-Latn-RS"/>
            </a:p>
          </p:txBody>
        </p:sp>
        <p:sp>
          <p:nvSpPr>
            <p:cNvPr id="21558" name="Line 26">
              <a:extLst>
                <a:ext uri="{FF2B5EF4-FFF2-40B4-BE49-F238E27FC236}">
                  <a16:creationId xmlns:a16="http://schemas.microsoft.com/office/drawing/2014/main" id="{FE0A7801-A9FB-9646-ABAF-14A2EE2543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71" y="939"/>
              <a:ext cx="181" cy="3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sr-Latn-RS"/>
            </a:p>
          </p:txBody>
        </p:sp>
        <p:sp>
          <p:nvSpPr>
            <p:cNvPr id="21559" name="Oval 27">
              <a:extLst>
                <a:ext uri="{FF2B5EF4-FFF2-40B4-BE49-F238E27FC236}">
                  <a16:creationId xmlns:a16="http://schemas.microsoft.com/office/drawing/2014/main" id="{F5BD8A18-A1D7-DC4D-84C7-D956DE4DA7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1" y="832"/>
              <a:ext cx="144" cy="142"/>
            </a:xfrm>
            <a:prstGeom prst="ellipse">
              <a:avLst/>
            </a:prstGeom>
            <a:solidFill>
              <a:srgbClr val="66003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1560" name="Oval 28">
              <a:extLst>
                <a:ext uri="{FF2B5EF4-FFF2-40B4-BE49-F238E27FC236}">
                  <a16:creationId xmlns:a16="http://schemas.microsoft.com/office/drawing/2014/main" id="{1AA26EB9-D686-7546-A164-8A0217D77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27" y="903"/>
              <a:ext cx="72" cy="71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1561" name="Line 29">
              <a:extLst>
                <a:ext uri="{FF2B5EF4-FFF2-40B4-BE49-F238E27FC236}">
                  <a16:creationId xmlns:a16="http://schemas.microsoft.com/office/drawing/2014/main" id="{DEA4D123-5C8A-C749-8502-E2C615FDE0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44" y="979"/>
              <a:ext cx="182" cy="1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sr-Latn-RS"/>
            </a:p>
          </p:txBody>
        </p:sp>
        <p:sp>
          <p:nvSpPr>
            <p:cNvPr id="21562" name="Oval 30">
              <a:extLst>
                <a:ext uri="{FF2B5EF4-FFF2-40B4-BE49-F238E27FC236}">
                  <a16:creationId xmlns:a16="http://schemas.microsoft.com/office/drawing/2014/main" id="{766B5B36-1A51-6741-808D-B18214A34C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2" y="761"/>
              <a:ext cx="144" cy="142"/>
            </a:xfrm>
            <a:prstGeom prst="ellipse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1563" name="Oval 31">
              <a:extLst>
                <a:ext uri="{FF2B5EF4-FFF2-40B4-BE49-F238E27FC236}">
                  <a16:creationId xmlns:a16="http://schemas.microsoft.com/office/drawing/2014/main" id="{C148EAE4-39F6-C846-848A-1EF83BB819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2" y="1010"/>
              <a:ext cx="144" cy="142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1564" name="Oval 32">
              <a:extLst>
                <a:ext uri="{FF2B5EF4-FFF2-40B4-BE49-F238E27FC236}">
                  <a16:creationId xmlns:a16="http://schemas.microsoft.com/office/drawing/2014/main" id="{09B8F117-EA58-D54F-BB3A-7C9F108921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58" y="832"/>
              <a:ext cx="72" cy="71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352289" name="Text Box 33">
              <a:extLst>
                <a:ext uri="{FF2B5EF4-FFF2-40B4-BE49-F238E27FC236}">
                  <a16:creationId xmlns:a16="http://schemas.microsoft.com/office/drawing/2014/main" id="{E7416F0F-792B-8240-8F92-8AA8D88843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46" y="663"/>
              <a:ext cx="41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600" dirty="0"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WBC</a:t>
              </a:r>
            </a:p>
          </p:txBody>
        </p:sp>
        <p:sp>
          <p:nvSpPr>
            <p:cNvPr id="352290" name="Text Box 34">
              <a:extLst>
                <a:ext uri="{FF2B5EF4-FFF2-40B4-BE49-F238E27FC236}">
                  <a16:creationId xmlns:a16="http://schemas.microsoft.com/office/drawing/2014/main" id="{C9D6C8E8-6E48-9241-AFAE-BF1A8BA87D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4" y="902"/>
              <a:ext cx="359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600" dirty="0"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RBC</a:t>
              </a:r>
            </a:p>
          </p:txBody>
        </p:sp>
        <p:sp>
          <p:nvSpPr>
            <p:cNvPr id="21567" name="Oval 35">
              <a:extLst>
                <a:ext uri="{FF2B5EF4-FFF2-40B4-BE49-F238E27FC236}">
                  <a16:creationId xmlns:a16="http://schemas.microsoft.com/office/drawing/2014/main" id="{A59CF353-FAAD-264D-BDF1-ECEA9E134E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50" y="548"/>
              <a:ext cx="216" cy="213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1568" name="Oval 36">
              <a:extLst>
                <a:ext uri="{FF2B5EF4-FFF2-40B4-BE49-F238E27FC236}">
                  <a16:creationId xmlns:a16="http://schemas.microsoft.com/office/drawing/2014/main" id="{F6754134-6D7E-CA40-ACFF-3CA8CDE019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2" y="619"/>
              <a:ext cx="72" cy="71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1569" name="Freeform 37">
              <a:extLst>
                <a:ext uri="{FF2B5EF4-FFF2-40B4-BE49-F238E27FC236}">
                  <a16:creationId xmlns:a16="http://schemas.microsoft.com/office/drawing/2014/main" id="{25BCED49-876A-E145-B81E-D7A89CC7E7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4" y="1222"/>
              <a:ext cx="72" cy="118"/>
            </a:xfrm>
            <a:custGeom>
              <a:avLst/>
              <a:gdLst>
                <a:gd name="T0" fmla="*/ 2 w 96"/>
                <a:gd name="T1" fmla="*/ 1 h 159"/>
                <a:gd name="T2" fmla="*/ 0 w 96"/>
                <a:gd name="T3" fmla="*/ 1 h 159"/>
                <a:gd name="T4" fmla="*/ 2 w 96"/>
                <a:gd name="T5" fmla="*/ 1 h 159"/>
                <a:gd name="T6" fmla="*/ 2 w 96"/>
                <a:gd name="T7" fmla="*/ 1 h 159"/>
                <a:gd name="T8" fmla="*/ 2 w 96"/>
                <a:gd name="T9" fmla="*/ 1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159"/>
                <a:gd name="T17" fmla="*/ 96 w 96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159">
                  <a:moveTo>
                    <a:pt x="48" y="8"/>
                  </a:moveTo>
                  <a:cubicBezTo>
                    <a:pt x="32" y="0"/>
                    <a:pt x="0" y="32"/>
                    <a:pt x="0" y="56"/>
                  </a:cubicBezTo>
                  <a:cubicBezTo>
                    <a:pt x="0" y="80"/>
                    <a:pt x="32" y="144"/>
                    <a:pt x="48" y="152"/>
                  </a:cubicBezTo>
                  <a:cubicBezTo>
                    <a:pt x="63" y="159"/>
                    <a:pt x="96" y="128"/>
                    <a:pt x="96" y="104"/>
                  </a:cubicBezTo>
                  <a:cubicBezTo>
                    <a:pt x="96" y="80"/>
                    <a:pt x="63" y="15"/>
                    <a:pt x="48" y="8"/>
                  </a:cubicBez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r-Latn-RS"/>
            </a:p>
          </p:txBody>
        </p:sp>
        <p:sp>
          <p:nvSpPr>
            <p:cNvPr id="352294" name="Text Box 38">
              <a:extLst>
                <a:ext uri="{FF2B5EF4-FFF2-40B4-BE49-F238E27FC236}">
                  <a16:creationId xmlns:a16="http://schemas.microsoft.com/office/drawing/2014/main" id="{92C69BCC-8ADD-014C-A2F6-5E65FB27F6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0" y="331"/>
              <a:ext cx="455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600" b="1" dirty="0"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blood</a:t>
              </a:r>
            </a:p>
          </p:txBody>
        </p:sp>
        <p:sp>
          <p:nvSpPr>
            <p:cNvPr id="352295" name="Text Box 39">
              <a:extLst>
                <a:ext uri="{FF2B5EF4-FFF2-40B4-BE49-F238E27FC236}">
                  <a16:creationId xmlns:a16="http://schemas.microsoft.com/office/drawing/2014/main" id="{12E6BAB3-680F-7847-9D8C-64B7A69FAA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8" y="2178"/>
              <a:ext cx="476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600" dirty="0"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muscle</a:t>
              </a:r>
            </a:p>
          </p:txBody>
        </p:sp>
        <p:sp>
          <p:nvSpPr>
            <p:cNvPr id="21572" name="Line 40">
              <a:extLst>
                <a:ext uri="{FF2B5EF4-FFF2-40B4-BE49-F238E27FC236}">
                  <a16:creationId xmlns:a16="http://schemas.microsoft.com/office/drawing/2014/main" id="{841D459E-CADC-DA48-A730-412B6430C85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22" y="1843"/>
              <a:ext cx="384" cy="4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sr-Latn-RS"/>
            </a:p>
          </p:txBody>
        </p:sp>
        <p:sp>
          <p:nvSpPr>
            <p:cNvPr id="21573" name="Freeform 41">
              <a:extLst>
                <a:ext uri="{FF2B5EF4-FFF2-40B4-BE49-F238E27FC236}">
                  <a16:creationId xmlns:a16="http://schemas.microsoft.com/office/drawing/2014/main" id="{EBC3E207-EE24-4C41-88C6-02E4AAEC09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2" y="1699"/>
              <a:ext cx="528" cy="315"/>
            </a:xfrm>
            <a:custGeom>
              <a:avLst/>
              <a:gdLst>
                <a:gd name="T0" fmla="*/ 1 w 816"/>
                <a:gd name="T1" fmla="*/ 1 h 432"/>
                <a:gd name="T2" fmla="*/ 0 w 816"/>
                <a:gd name="T3" fmla="*/ 1 h 432"/>
                <a:gd name="T4" fmla="*/ 1 w 816"/>
                <a:gd name="T5" fmla="*/ 1 h 432"/>
                <a:gd name="T6" fmla="*/ 1 w 816"/>
                <a:gd name="T7" fmla="*/ 1 h 432"/>
                <a:gd name="T8" fmla="*/ 1 w 816"/>
                <a:gd name="T9" fmla="*/ 1 h 432"/>
                <a:gd name="T10" fmla="*/ 1 w 816"/>
                <a:gd name="T11" fmla="*/ 0 h 432"/>
                <a:gd name="T12" fmla="*/ 1 w 816"/>
                <a:gd name="T13" fmla="*/ 1 h 4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16"/>
                <a:gd name="T22" fmla="*/ 0 h 432"/>
                <a:gd name="T23" fmla="*/ 816 w 816"/>
                <a:gd name="T24" fmla="*/ 432 h 4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16" h="432">
                  <a:moveTo>
                    <a:pt x="432" y="48"/>
                  </a:moveTo>
                  <a:lnTo>
                    <a:pt x="0" y="240"/>
                  </a:lnTo>
                  <a:lnTo>
                    <a:pt x="240" y="288"/>
                  </a:lnTo>
                  <a:lnTo>
                    <a:pt x="624" y="432"/>
                  </a:lnTo>
                  <a:lnTo>
                    <a:pt x="528" y="240"/>
                  </a:lnTo>
                  <a:lnTo>
                    <a:pt x="816" y="0"/>
                  </a:lnTo>
                  <a:lnTo>
                    <a:pt x="432" y="48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r-Latn-RS"/>
            </a:p>
          </p:txBody>
        </p:sp>
        <p:sp>
          <p:nvSpPr>
            <p:cNvPr id="21574" name="Oval 42">
              <a:extLst>
                <a:ext uri="{FF2B5EF4-FFF2-40B4-BE49-F238E27FC236}">
                  <a16:creationId xmlns:a16="http://schemas.microsoft.com/office/drawing/2014/main" id="{BA1A8755-428F-CB45-AB7A-82335ACA30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6" y="1822"/>
              <a:ext cx="85" cy="96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352299" name="Text Box 43">
              <a:extLst>
                <a:ext uri="{FF2B5EF4-FFF2-40B4-BE49-F238E27FC236}">
                  <a16:creationId xmlns:a16="http://schemas.microsoft.com/office/drawing/2014/main" id="{D64A6432-AA66-6A41-8BF9-8BD454CE18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50" y="1847"/>
              <a:ext cx="379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600" dirty="0"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bone</a:t>
              </a:r>
            </a:p>
          </p:txBody>
        </p:sp>
        <p:sp>
          <p:nvSpPr>
            <p:cNvPr id="352300" name="Text Box 44">
              <a:extLst>
                <a:ext uri="{FF2B5EF4-FFF2-40B4-BE49-F238E27FC236}">
                  <a16:creationId xmlns:a16="http://schemas.microsoft.com/office/drawing/2014/main" id="{F975022A-C6F5-984F-BA6F-DA23249914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42" y="2590"/>
              <a:ext cx="248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600" dirty="0"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fat</a:t>
              </a:r>
            </a:p>
          </p:txBody>
        </p:sp>
        <p:sp>
          <p:nvSpPr>
            <p:cNvPr id="21577" name="Freeform 45">
              <a:extLst>
                <a:ext uri="{FF2B5EF4-FFF2-40B4-BE49-F238E27FC236}">
                  <a16:creationId xmlns:a16="http://schemas.microsoft.com/office/drawing/2014/main" id="{601F3060-3538-FE45-842C-437CFE7BC4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9" y="2131"/>
              <a:ext cx="520" cy="96"/>
            </a:xfrm>
            <a:custGeom>
              <a:avLst/>
              <a:gdLst>
                <a:gd name="T0" fmla="*/ 1 w 734"/>
                <a:gd name="T1" fmla="*/ 0 h 209"/>
                <a:gd name="T2" fmla="*/ 1 w 734"/>
                <a:gd name="T3" fmla="*/ 0 h 209"/>
                <a:gd name="T4" fmla="*/ 1 w 734"/>
                <a:gd name="T5" fmla="*/ 0 h 209"/>
                <a:gd name="T6" fmla="*/ 1 w 734"/>
                <a:gd name="T7" fmla="*/ 0 h 209"/>
                <a:gd name="T8" fmla="*/ 1 w 734"/>
                <a:gd name="T9" fmla="*/ 0 h 209"/>
                <a:gd name="T10" fmla="*/ 1 w 734"/>
                <a:gd name="T11" fmla="*/ 0 h 209"/>
                <a:gd name="T12" fmla="*/ 1 w 734"/>
                <a:gd name="T13" fmla="*/ 0 h 209"/>
                <a:gd name="T14" fmla="*/ 1 w 734"/>
                <a:gd name="T15" fmla="*/ 0 h 209"/>
                <a:gd name="T16" fmla="*/ 1 w 734"/>
                <a:gd name="T17" fmla="*/ 0 h 209"/>
                <a:gd name="T18" fmla="*/ 1 w 734"/>
                <a:gd name="T19" fmla="*/ 0 h 20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34"/>
                <a:gd name="T31" fmla="*/ 0 h 209"/>
                <a:gd name="T32" fmla="*/ 734 w 734"/>
                <a:gd name="T33" fmla="*/ 209 h 20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34" h="209">
                  <a:moveTo>
                    <a:pt x="31" y="69"/>
                  </a:moveTo>
                  <a:cubicBezTo>
                    <a:pt x="104" y="46"/>
                    <a:pt x="0" y="80"/>
                    <a:pt x="76" y="47"/>
                  </a:cubicBezTo>
                  <a:cubicBezTo>
                    <a:pt x="90" y="40"/>
                    <a:pt x="121" y="32"/>
                    <a:pt x="121" y="32"/>
                  </a:cubicBezTo>
                  <a:cubicBezTo>
                    <a:pt x="169" y="0"/>
                    <a:pt x="187" y="7"/>
                    <a:pt x="256" y="2"/>
                  </a:cubicBezTo>
                  <a:cubicBezTo>
                    <a:pt x="335" y="8"/>
                    <a:pt x="404" y="21"/>
                    <a:pt x="480" y="47"/>
                  </a:cubicBezTo>
                  <a:cubicBezTo>
                    <a:pt x="500" y="53"/>
                    <a:pt x="549" y="63"/>
                    <a:pt x="570" y="77"/>
                  </a:cubicBezTo>
                  <a:cubicBezTo>
                    <a:pt x="615" y="107"/>
                    <a:pt x="678" y="129"/>
                    <a:pt x="734" y="129"/>
                  </a:cubicBezTo>
                  <a:lnTo>
                    <a:pt x="293" y="209"/>
                  </a:lnTo>
                  <a:lnTo>
                    <a:pt x="5" y="113"/>
                  </a:lnTo>
                  <a:lnTo>
                    <a:pt x="31" y="69"/>
                  </a:lnTo>
                  <a:close/>
                </a:path>
              </a:pathLst>
            </a:custGeom>
            <a:solidFill>
              <a:srgbClr val="FF99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r-Latn-RS"/>
            </a:p>
          </p:txBody>
        </p:sp>
        <p:sp>
          <p:nvSpPr>
            <p:cNvPr id="21578" name="Oval 46">
              <a:extLst>
                <a:ext uri="{FF2B5EF4-FFF2-40B4-BE49-F238E27FC236}">
                  <a16:creationId xmlns:a16="http://schemas.microsoft.com/office/drawing/2014/main" id="{E04E701A-1800-5D44-83EE-1D8766A6AA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2" y="2179"/>
              <a:ext cx="43" cy="48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1579" name="Rectangle 47">
              <a:extLst>
                <a:ext uri="{FF2B5EF4-FFF2-40B4-BE49-F238E27FC236}">
                  <a16:creationId xmlns:a16="http://schemas.microsoft.com/office/drawing/2014/main" id="{5D1C2EF6-AF28-0641-BDBD-52C600E6E3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45" y="1747"/>
              <a:ext cx="298" cy="96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FFFF66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1580" name="Oval 48">
              <a:extLst>
                <a:ext uri="{FF2B5EF4-FFF2-40B4-BE49-F238E27FC236}">
                  <a16:creationId xmlns:a16="http://schemas.microsoft.com/office/drawing/2014/main" id="{F045DEBF-256D-BC47-B384-1E22EB9CBA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02" y="1699"/>
              <a:ext cx="85" cy="96"/>
            </a:xfrm>
            <a:prstGeom prst="ellipse">
              <a:avLst/>
            </a:prstGeom>
            <a:solidFill>
              <a:srgbClr val="FF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1581" name="Oval 49">
              <a:extLst>
                <a:ext uri="{FF2B5EF4-FFF2-40B4-BE49-F238E27FC236}">
                  <a16:creationId xmlns:a16="http://schemas.microsoft.com/office/drawing/2014/main" id="{3AAC2585-77F8-974E-A286-43795B2628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02" y="1795"/>
              <a:ext cx="85" cy="96"/>
            </a:xfrm>
            <a:prstGeom prst="ellipse">
              <a:avLst/>
            </a:prstGeom>
            <a:solidFill>
              <a:srgbClr val="FF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1582" name="Oval 50">
              <a:extLst>
                <a:ext uri="{FF2B5EF4-FFF2-40B4-BE49-F238E27FC236}">
                  <a16:creationId xmlns:a16="http://schemas.microsoft.com/office/drawing/2014/main" id="{DCF6BE32-B8D5-D642-BB6F-783AB09528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1" y="1699"/>
              <a:ext cx="85" cy="96"/>
            </a:xfrm>
            <a:prstGeom prst="ellipse">
              <a:avLst/>
            </a:prstGeom>
            <a:solidFill>
              <a:srgbClr val="FF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1583" name="Oval 51">
              <a:extLst>
                <a:ext uri="{FF2B5EF4-FFF2-40B4-BE49-F238E27FC236}">
                  <a16:creationId xmlns:a16="http://schemas.microsoft.com/office/drawing/2014/main" id="{40D2267B-92B3-484F-ACA4-E51066606B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1" y="1795"/>
              <a:ext cx="85" cy="96"/>
            </a:xfrm>
            <a:prstGeom prst="ellipse">
              <a:avLst/>
            </a:prstGeom>
            <a:solidFill>
              <a:srgbClr val="FF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1584" name="Oval 52">
              <a:extLst>
                <a:ext uri="{FF2B5EF4-FFF2-40B4-BE49-F238E27FC236}">
                  <a16:creationId xmlns:a16="http://schemas.microsoft.com/office/drawing/2014/main" id="{C083A529-85AA-8249-8A24-6E23EA8A6E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02" y="2371"/>
              <a:ext cx="341" cy="314"/>
            </a:xfrm>
            <a:prstGeom prst="ellipse">
              <a:avLst/>
            </a:prstGeom>
            <a:solidFill>
              <a:srgbClr val="FFCC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1585" name="Oval 53">
              <a:extLst>
                <a:ext uri="{FF2B5EF4-FFF2-40B4-BE49-F238E27FC236}">
                  <a16:creationId xmlns:a16="http://schemas.microsoft.com/office/drawing/2014/main" id="{8D2957FD-B050-EB4A-B2C4-2EBCCFC52C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5" y="2545"/>
              <a:ext cx="155" cy="140"/>
            </a:xfrm>
            <a:prstGeom prst="ellipse">
              <a:avLst/>
            </a:prstGeom>
            <a:solidFill>
              <a:srgbClr val="FF99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1586" name="Oval 54">
              <a:extLst>
                <a:ext uri="{FF2B5EF4-FFF2-40B4-BE49-F238E27FC236}">
                  <a16:creationId xmlns:a16="http://schemas.microsoft.com/office/drawing/2014/main" id="{FFFC2FA6-C80C-A643-BE3A-9368D894A2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4" y="2476"/>
              <a:ext cx="93" cy="69"/>
            </a:xfrm>
            <a:prstGeom prst="ellipse">
              <a:avLst/>
            </a:prstGeom>
            <a:solidFill>
              <a:srgbClr val="FFCC99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1587" name="Oval 55">
              <a:extLst>
                <a:ext uri="{FF2B5EF4-FFF2-40B4-BE49-F238E27FC236}">
                  <a16:creationId xmlns:a16="http://schemas.microsoft.com/office/drawing/2014/main" id="{45518BF9-290E-5441-A1D7-20DBE90741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8" y="2406"/>
              <a:ext cx="93" cy="70"/>
            </a:xfrm>
            <a:prstGeom prst="ellipse">
              <a:avLst/>
            </a:prstGeom>
            <a:solidFill>
              <a:srgbClr val="FFCC99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US" altLang="en-US" sz="2000" b="1">
                <a:solidFill>
                  <a:srgbClr val="FFFF00"/>
                </a:solidFill>
              </a:endParaRPr>
            </a:p>
          </p:txBody>
        </p:sp>
        <p:sp>
          <p:nvSpPr>
            <p:cNvPr id="21588" name="Oval 56">
              <a:extLst>
                <a:ext uri="{FF2B5EF4-FFF2-40B4-BE49-F238E27FC236}">
                  <a16:creationId xmlns:a16="http://schemas.microsoft.com/office/drawing/2014/main" id="{87BAADDC-E9DA-D545-96E8-4908A75495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30" y="2515"/>
              <a:ext cx="93" cy="70"/>
            </a:xfrm>
            <a:prstGeom prst="ellipse">
              <a:avLst/>
            </a:prstGeom>
            <a:solidFill>
              <a:srgbClr val="FFCC99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US" altLang="en-US" sz="2000" b="1">
                <a:solidFill>
                  <a:srgbClr val="FFFF00"/>
                </a:solidFill>
              </a:endParaRPr>
            </a:p>
          </p:txBody>
        </p:sp>
        <p:sp>
          <p:nvSpPr>
            <p:cNvPr id="352313" name="Text Box 57">
              <a:extLst>
                <a:ext uri="{FF2B5EF4-FFF2-40B4-BE49-F238E27FC236}">
                  <a16:creationId xmlns:a16="http://schemas.microsoft.com/office/drawing/2014/main" id="{9AC0D37D-EFA6-BB4D-973D-F34AA81F40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4" y="1390"/>
              <a:ext cx="913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600" b="1" dirty="0"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mesenchyme</a:t>
              </a:r>
            </a:p>
          </p:txBody>
        </p:sp>
        <p:sp>
          <p:nvSpPr>
            <p:cNvPr id="21590" name="Line 58">
              <a:extLst>
                <a:ext uri="{FF2B5EF4-FFF2-40B4-BE49-F238E27FC236}">
                  <a16:creationId xmlns:a16="http://schemas.microsoft.com/office/drawing/2014/main" id="{FD8DB994-8B9F-584B-B6CA-07FD304465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22" y="1891"/>
              <a:ext cx="384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sr-Latn-RS"/>
            </a:p>
          </p:txBody>
        </p:sp>
        <p:sp>
          <p:nvSpPr>
            <p:cNvPr id="21591" name="Line 59">
              <a:extLst>
                <a:ext uri="{FF2B5EF4-FFF2-40B4-BE49-F238E27FC236}">
                  <a16:creationId xmlns:a16="http://schemas.microsoft.com/office/drawing/2014/main" id="{DA73BBD5-0E8E-0B4D-B474-D36C4C93DD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22" y="1891"/>
              <a:ext cx="336" cy="48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sr-Latn-RS"/>
            </a:p>
          </p:txBody>
        </p:sp>
        <p:sp>
          <p:nvSpPr>
            <p:cNvPr id="21592" name="Line 60">
              <a:extLst>
                <a:ext uri="{FF2B5EF4-FFF2-40B4-BE49-F238E27FC236}">
                  <a16:creationId xmlns:a16="http://schemas.microsoft.com/office/drawing/2014/main" id="{80477311-B5FF-BB4E-8167-A8D467202145}"/>
                </a:ext>
              </a:extLst>
            </p:cNvPr>
            <p:cNvSpPr>
              <a:spLocks noChangeShapeType="1"/>
            </p:cNvSpPr>
            <p:nvPr/>
          </p:nvSpPr>
          <p:spPr bwMode="auto">
            <a:xfrm rot="21243154" flipV="1">
              <a:off x="3418" y="787"/>
              <a:ext cx="478" cy="40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sr-Latn-RS"/>
            </a:p>
          </p:txBody>
        </p:sp>
        <p:sp>
          <p:nvSpPr>
            <p:cNvPr id="21593" name="Line 61">
              <a:extLst>
                <a:ext uri="{FF2B5EF4-FFF2-40B4-BE49-F238E27FC236}">
                  <a16:creationId xmlns:a16="http://schemas.microsoft.com/office/drawing/2014/main" id="{80CC6B6C-9F99-5C46-B526-6A1B4712B5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74" y="2170"/>
              <a:ext cx="320" cy="3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sr-Latn-RS"/>
            </a:p>
          </p:txBody>
        </p:sp>
        <p:sp>
          <p:nvSpPr>
            <p:cNvPr id="21594" name="Line 62">
              <a:extLst>
                <a:ext uri="{FF2B5EF4-FFF2-40B4-BE49-F238E27FC236}">
                  <a16:creationId xmlns:a16="http://schemas.microsoft.com/office/drawing/2014/main" id="{25175A75-0192-264A-8D90-AB568BA8EC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94" y="1498"/>
              <a:ext cx="285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sr-Latn-RS"/>
            </a:p>
          </p:txBody>
        </p:sp>
        <p:grpSp>
          <p:nvGrpSpPr>
            <p:cNvPr id="21595" name="Group 63">
              <a:extLst>
                <a:ext uri="{FF2B5EF4-FFF2-40B4-BE49-F238E27FC236}">
                  <a16:creationId xmlns:a16="http://schemas.microsoft.com/office/drawing/2014/main" id="{EECF2138-587F-2A4F-8F9B-5A5F56E24F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48" y="2476"/>
              <a:ext cx="2068" cy="768"/>
              <a:chOff x="3859" y="2592"/>
              <a:chExt cx="2068" cy="768"/>
            </a:xfrm>
          </p:grpSpPr>
          <p:sp>
            <p:nvSpPr>
              <p:cNvPr id="21599" name="AutoShape 64">
                <a:extLst>
                  <a:ext uri="{FF2B5EF4-FFF2-40B4-BE49-F238E27FC236}">
                    <a16:creationId xmlns:a16="http://schemas.microsoft.com/office/drawing/2014/main" id="{FC316755-002A-724D-BBC2-0B05535F1C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3439266">
                <a:off x="4131" y="2765"/>
                <a:ext cx="190" cy="136"/>
              </a:xfrm>
              <a:prstGeom prst="pentagon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/>
              </a:p>
            </p:txBody>
          </p:sp>
          <p:sp>
            <p:nvSpPr>
              <p:cNvPr id="21600" name="Freeform 65">
                <a:extLst>
                  <a:ext uri="{FF2B5EF4-FFF2-40B4-BE49-F238E27FC236}">
                    <a16:creationId xmlns:a16="http://schemas.microsoft.com/office/drawing/2014/main" id="{B401B1D1-7BAE-5944-8BBC-E44FB099E9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4" y="2640"/>
                <a:ext cx="257" cy="144"/>
              </a:xfrm>
              <a:custGeom>
                <a:avLst/>
                <a:gdLst>
                  <a:gd name="T0" fmla="*/ 23 w 288"/>
                  <a:gd name="T1" fmla="*/ 144 h 144"/>
                  <a:gd name="T2" fmla="*/ 4 w 288"/>
                  <a:gd name="T3" fmla="*/ 96 h 144"/>
                  <a:gd name="T4" fmla="*/ 4 w 288"/>
                  <a:gd name="T5" fmla="*/ 48 h 144"/>
                  <a:gd name="T6" fmla="*/ 0 w 288"/>
                  <a:gd name="T7" fmla="*/ 0 h 14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88"/>
                  <a:gd name="T13" fmla="*/ 0 h 144"/>
                  <a:gd name="T14" fmla="*/ 288 w 288"/>
                  <a:gd name="T15" fmla="*/ 144 h 14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88" h="144">
                    <a:moveTo>
                      <a:pt x="288" y="144"/>
                    </a:moveTo>
                    <a:cubicBezTo>
                      <a:pt x="188" y="128"/>
                      <a:pt x="88" y="112"/>
                      <a:pt x="48" y="96"/>
                    </a:cubicBezTo>
                    <a:cubicBezTo>
                      <a:pt x="8" y="80"/>
                      <a:pt x="55" y="63"/>
                      <a:pt x="48" y="48"/>
                    </a:cubicBezTo>
                    <a:cubicBezTo>
                      <a:pt x="40" y="32"/>
                      <a:pt x="20" y="16"/>
                      <a:pt x="0" y="0"/>
                    </a:cubicBezTo>
                  </a:path>
                </a:pathLst>
              </a:cu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sr-Latn-RS"/>
              </a:p>
            </p:txBody>
          </p:sp>
          <p:sp>
            <p:nvSpPr>
              <p:cNvPr id="21601" name="Freeform 66">
                <a:extLst>
                  <a:ext uri="{FF2B5EF4-FFF2-40B4-BE49-F238E27FC236}">
                    <a16:creationId xmlns:a16="http://schemas.microsoft.com/office/drawing/2014/main" id="{649BFE34-023F-5E49-BD2E-05B8BFFE9A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9" y="2816"/>
                <a:ext cx="313" cy="208"/>
              </a:xfrm>
              <a:custGeom>
                <a:avLst/>
                <a:gdLst>
                  <a:gd name="T0" fmla="*/ 26 w 352"/>
                  <a:gd name="T1" fmla="*/ 64 h 208"/>
                  <a:gd name="T2" fmla="*/ 12 w 352"/>
                  <a:gd name="T3" fmla="*/ 16 h 208"/>
                  <a:gd name="T4" fmla="*/ 16 w 352"/>
                  <a:gd name="T5" fmla="*/ 160 h 208"/>
                  <a:gd name="T6" fmla="*/ 4 w 352"/>
                  <a:gd name="T7" fmla="*/ 112 h 208"/>
                  <a:gd name="T8" fmla="*/ 9 w 352"/>
                  <a:gd name="T9" fmla="*/ 208 h 2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2"/>
                  <a:gd name="T16" fmla="*/ 0 h 208"/>
                  <a:gd name="T17" fmla="*/ 352 w 352"/>
                  <a:gd name="T18" fmla="*/ 208 h 2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2" h="208">
                    <a:moveTo>
                      <a:pt x="352" y="64"/>
                    </a:moveTo>
                    <a:cubicBezTo>
                      <a:pt x="268" y="32"/>
                      <a:pt x="184" y="0"/>
                      <a:pt x="160" y="16"/>
                    </a:cubicBezTo>
                    <a:cubicBezTo>
                      <a:pt x="136" y="32"/>
                      <a:pt x="232" y="144"/>
                      <a:pt x="208" y="160"/>
                    </a:cubicBezTo>
                    <a:cubicBezTo>
                      <a:pt x="184" y="176"/>
                      <a:pt x="31" y="104"/>
                      <a:pt x="16" y="112"/>
                    </a:cubicBezTo>
                    <a:cubicBezTo>
                      <a:pt x="0" y="119"/>
                      <a:pt x="56" y="163"/>
                      <a:pt x="112" y="208"/>
                    </a:cubicBezTo>
                  </a:path>
                </a:pathLst>
              </a:cu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sr-Latn-RS"/>
              </a:p>
            </p:txBody>
          </p:sp>
          <p:sp>
            <p:nvSpPr>
              <p:cNvPr id="21602" name="Freeform 67">
                <a:extLst>
                  <a:ext uri="{FF2B5EF4-FFF2-40B4-BE49-F238E27FC236}">
                    <a16:creationId xmlns:a16="http://schemas.microsoft.com/office/drawing/2014/main" id="{EA7FE588-1018-E545-993B-55019D9B99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1" y="2928"/>
                <a:ext cx="185" cy="288"/>
              </a:xfrm>
              <a:custGeom>
                <a:avLst/>
                <a:gdLst>
                  <a:gd name="T0" fmla="*/ 4 w 208"/>
                  <a:gd name="T1" fmla="*/ 0 h 288"/>
                  <a:gd name="T2" fmla="*/ 4 w 208"/>
                  <a:gd name="T3" fmla="*/ 96 h 288"/>
                  <a:gd name="T4" fmla="*/ 9 w 208"/>
                  <a:gd name="T5" fmla="*/ 96 h 288"/>
                  <a:gd name="T6" fmla="*/ 9 w 208"/>
                  <a:gd name="T7" fmla="*/ 192 h 288"/>
                  <a:gd name="T8" fmla="*/ 4 w 208"/>
                  <a:gd name="T9" fmla="*/ 192 h 288"/>
                  <a:gd name="T10" fmla="*/ 4 w 208"/>
                  <a:gd name="T11" fmla="*/ 240 h 288"/>
                  <a:gd name="T12" fmla="*/ 12 w 208"/>
                  <a:gd name="T13" fmla="*/ 240 h 288"/>
                  <a:gd name="T14" fmla="*/ 16 w 208"/>
                  <a:gd name="T15" fmla="*/ 288 h 28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8"/>
                  <a:gd name="T25" fmla="*/ 0 h 288"/>
                  <a:gd name="T26" fmla="*/ 208 w 208"/>
                  <a:gd name="T27" fmla="*/ 288 h 28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8" h="288">
                    <a:moveTo>
                      <a:pt x="64" y="0"/>
                    </a:moveTo>
                    <a:cubicBezTo>
                      <a:pt x="60" y="40"/>
                      <a:pt x="56" y="80"/>
                      <a:pt x="64" y="96"/>
                    </a:cubicBezTo>
                    <a:cubicBezTo>
                      <a:pt x="71" y="111"/>
                      <a:pt x="104" y="80"/>
                      <a:pt x="112" y="96"/>
                    </a:cubicBezTo>
                    <a:cubicBezTo>
                      <a:pt x="119" y="111"/>
                      <a:pt x="119" y="176"/>
                      <a:pt x="112" y="192"/>
                    </a:cubicBezTo>
                    <a:cubicBezTo>
                      <a:pt x="104" y="207"/>
                      <a:pt x="79" y="184"/>
                      <a:pt x="64" y="192"/>
                    </a:cubicBezTo>
                    <a:cubicBezTo>
                      <a:pt x="48" y="199"/>
                      <a:pt x="0" y="232"/>
                      <a:pt x="16" y="240"/>
                    </a:cubicBezTo>
                    <a:cubicBezTo>
                      <a:pt x="31" y="247"/>
                      <a:pt x="127" y="231"/>
                      <a:pt x="160" y="240"/>
                    </a:cubicBezTo>
                    <a:cubicBezTo>
                      <a:pt x="192" y="248"/>
                      <a:pt x="200" y="280"/>
                      <a:pt x="208" y="288"/>
                    </a:cubicBezTo>
                  </a:path>
                </a:pathLst>
              </a:cu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sr-Latn-RS"/>
              </a:p>
            </p:txBody>
          </p:sp>
          <p:sp>
            <p:nvSpPr>
              <p:cNvPr id="21603" name="Freeform 68">
                <a:extLst>
                  <a:ext uri="{FF2B5EF4-FFF2-40B4-BE49-F238E27FC236}">
                    <a16:creationId xmlns:a16="http://schemas.microsoft.com/office/drawing/2014/main" id="{F56B9F2F-0017-5B4E-9751-9F88B08386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6" y="2680"/>
                <a:ext cx="264" cy="248"/>
              </a:xfrm>
              <a:custGeom>
                <a:avLst/>
                <a:gdLst>
                  <a:gd name="T0" fmla="*/ 0 w 296"/>
                  <a:gd name="T1" fmla="*/ 120 h 248"/>
                  <a:gd name="T2" fmla="*/ 12 w 296"/>
                  <a:gd name="T3" fmla="*/ 72 h 248"/>
                  <a:gd name="T4" fmla="*/ 12 w 296"/>
                  <a:gd name="T5" fmla="*/ 24 h 248"/>
                  <a:gd name="T6" fmla="*/ 23 w 296"/>
                  <a:gd name="T7" fmla="*/ 216 h 248"/>
                  <a:gd name="T8" fmla="*/ 16 w 296"/>
                  <a:gd name="T9" fmla="*/ 216 h 2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"/>
                  <a:gd name="T16" fmla="*/ 0 h 248"/>
                  <a:gd name="T17" fmla="*/ 296 w 296"/>
                  <a:gd name="T18" fmla="*/ 248 h 2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" h="248">
                    <a:moveTo>
                      <a:pt x="0" y="120"/>
                    </a:moveTo>
                    <a:cubicBezTo>
                      <a:pt x="60" y="104"/>
                      <a:pt x="120" y="88"/>
                      <a:pt x="144" y="72"/>
                    </a:cubicBezTo>
                    <a:cubicBezTo>
                      <a:pt x="168" y="56"/>
                      <a:pt x="120" y="0"/>
                      <a:pt x="144" y="24"/>
                    </a:cubicBezTo>
                    <a:cubicBezTo>
                      <a:pt x="168" y="48"/>
                      <a:pt x="279" y="183"/>
                      <a:pt x="288" y="216"/>
                    </a:cubicBezTo>
                    <a:cubicBezTo>
                      <a:pt x="296" y="248"/>
                      <a:pt x="244" y="232"/>
                      <a:pt x="192" y="216"/>
                    </a:cubicBezTo>
                  </a:path>
                </a:pathLst>
              </a:cu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sr-Latn-RS"/>
              </a:p>
            </p:txBody>
          </p:sp>
          <p:sp>
            <p:nvSpPr>
              <p:cNvPr id="21604" name="Line 69">
                <a:extLst>
                  <a:ext uri="{FF2B5EF4-FFF2-40B4-BE49-F238E27FC236}">
                    <a16:creationId xmlns:a16="http://schemas.microsoft.com/office/drawing/2014/main" id="{AEE4A413-E599-E74B-B18B-72535EB9A6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4201" y="2592"/>
                <a:ext cx="43" cy="144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sr-Latn-RS"/>
              </a:p>
            </p:txBody>
          </p:sp>
          <p:sp>
            <p:nvSpPr>
              <p:cNvPr id="21605" name="Line 70">
                <a:extLst>
                  <a:ext uri="{FF2B5EF4-FFF2-40B4-BE49-F238E27FC236}">
                    <a16:creationId xmlns:a16="http://schemas.microsoft.com/office/drawing/2014/main" id="{41655608-C7C5-DC4D-8E76-44BF103368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628" y="2880"/>
                <a:ext cx="256" cy="4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sr-Latn-RS"/>
              </a:p>
            </p:txBody>
          </p:sp>
          <p:sp>
            <p:nvSpPr>
              <p:cNvPr id="21606" name="Line 71">
                <a:extLst>
                  <a:ext uri="{FF2B5EF4-FFF2-40B4-BE49-F238E27FC236}">
                    <a16:creationId xmlns:a16="http://schemas.microsoft.com/office/drawing/2014/main" id="{33D6063A-80BE-0A4A-9B8B-AFF77C115E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28" y="2928"/>
                <a:ext cx="256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sr-Latn-RS"/>
              </a:p>
            </p:txBody>
          </p:sp>
          <p:sp>
            <p:nvSpPr>
              <p:cNvPr id="21607" name="Line 72">
                <a:extLst>
                  <a:ext uri="{FF2B5EF4-FFF2-40B4-BE49-F238E27FC236}">
                    <a16:creationId xmlns:a16="http://schemas.microsoft.com/office/drawing/2014/main" id="{CBE3B0FE-9387-EC40-9158-714E640837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28" y="2928"/>
                <a:ext cx="214" cy="2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sr-Latn-RS"/>
              </a:p>
            </p:txBody>
          </p:sp>
          <p:sp>
            <p:nvSpPr>
              <p:cNvPr id="352329" name="Rectangle 73">
                <a:extLst>
                  <a:ext uri="{FF2B5EF4-FFF2-40B4-BE49-F238E27FC236}">
                    <a16:creationId xmlns:a16="http://schemas.microsoft.com/office/drawing/2014/main" id="{8EE896C3-F39F-404E-9FD2-919D0CF6C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82" y="2763"/>
                <a:ext cx="541" cy="2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>
                  <a:defRPr/>
                </a:pPr>
                <a:r>
                  <a:rPr lang="en-US" sz="1600" dirty="0">
                    <a:effectLst>
                      <a:outerShdw blurRad="38100" dist="38100" dir="2700000" algn="tl">
                        <a:srgbClr val="FFFFFF"/>
                      </a:outerShdw>
                    </a:effectLst>
                  </a:rPr>
                  <a:t>neurons</a:t>
                </a:r>
              </a:p>
            </p:txBody>
          </p:sp>
          <p:sp>
            <p:nvSpPr>
              <p:cNvPr id="352330" name="Rectangle 74">
                <a:extLst>
                  <a:ext uri="{FF2B5EF4-FFF2-40B4-BE49-F238E27FC236}">
                    <a16:creationId xmlns:a16="http://schemas.microsoft.com/office/drawing/2014/main" id="{73106A62-7AA1-5B4D-B2A0-785C40E5CD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84" y="2927"/>
                <a:ext cx="1043" cy="2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>
                  <a:defRPr/>
                </a:pPr>
                <a:r>
                  <a:rPr lang="en-US" sz="1600" dirty="0" err="1">
                    <a:effectLst>
                      <a:outerShdw blurRad="38100" dist="38100" dir="2700000" algn="tl">
                        <a:srgbClr val="FFFFFF"/>
                      </a:outerShdw>
                    </a:effectLst>
                  </a:rPr>
                  <a:t>olygodendrocytes</a:t>
                </a:r>
                <a:endParaRPr lang="en-US" sz="1600" dirty="0">
                  <a:effectLst>
                    <a:outerShdw blurRad="38100" dist="38100" dir="2700000" algn="tl">
                      <a:srgbClr val="FFFFFF"/>
                    </a:outerShdw>
                  </a:effectLst>
                </a:endParaRPr>
              </a:p>
            </p:txBody>
          </p:sp>
          <p:sp>
            <p:nvSpPr>
              <p:cNvPr id="352331" name="Rectangle 75">
                <a:extLst>
                  <a:ext uri="{FF2B5EF4-FFF2-40B4-BE49-F238E27FC236}">
                    <a16:creationId xmlns:a16="http://schemas.microsoft.com/office/drawing/2014/main" id="{05A16807-EE3C-C34A-906F-7E00B43A82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97" y="3147"/>
                <a:ext cx="652" cy="2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>
                  <a:defRPr/>
                </a:pPr>
                <a:r>
                  <a:rPr lang="en-US" sz="1600" dirty="0">
                    <a:effectLst>
                      <a:outerShdw blurRad="38100" dist="38100" dir="2700000" algn="tl">
                        <a:srgbClr val="FFFFFF"/>
                      </a:outerShdw>
                    </a:effectLst>
                  </a:rPr>
                  <a:t>astrocytes</a:t>
                </a:r>
              </a:p>
            </p:txBody>
          </p:sp>
        </p:grpSp>
        <p:sp>
          <p:nvSpPr>
            <p:cNvPr id="352332" name="Rectangle 76">
              <a:extLst>
                <a:ext uri="{FF2B5EF4-FFF2-40B4-BE49-F238E27FC236}">
                  <a16:creationId xmlns:a16="http://schemas.microsoft.com/office/drawing/2014/main" id="{5576B607-AD5B-7F4B-9EC8-4587AEEC1C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9" y="2271"/>
              <a:ext cx="763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en-US" sz="1600" b="1" dirty="0"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neural</a:t>
              </a:r>
            </a:p>
          </p:txBody>
        </p:sp>
        <p:sp>
          <p:nvSpPr>
            <p:cNvPr id="352333" name="Rectangle 77">
              <a:extLst>
                <a:ext uri="{FF2B5EF4-FFF2-40B4-BE49-F238E27FC236}">
                  <a16:creationId xmlns:a16="http://schemas.microsoft.com/office/drawing/2014/main" id="{FDE36691-439A-9D4D-9A64-4218ED5F9F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7" y="3215"/>
              <a:ext cx="1020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en-US" sz="1600" b="1" dirty="0"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liver, pancreas, </a:t>
              </a:r>
            </a:p>
            <a:p>
              <a:pPr eaLnBrk="1" hangingPunct="1">
                <a:defRPr/>
              </a:pPr>
              <a:r>
                <a:rPr lang="en-US" sz="1600" b="1" dirty="0"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skin, testis, gut</a:t>
              </a:r>
            </a:p>
          </p:txBody>
        </p:sp>
        <p:sp>
          <p:nvSpPr>
            <p:cNvPr id="21598" name="Line 78">
              <a:extLst>
                <a:ext uri="{FF2B5EF4-FFF2-40B4-BE49-F238E27FC236}">
                  <a16:creationId xmlns:a16="http://schemas.microsoft.com/office/drawing/2014/main" id="{9C7F3104-50A1-4E45-BB4E-C35AE451B519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27293">
              <a:off x="3024" y="2236"/>
              <a:ext cx="555" cy="86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sr-Latn-RS" dirty="0">
                <a:highlight>
                  <a:srgbClr val="000000"/>
                </a:highlight>
              </a:endParaRPr>
            </a:p>
          </p:txBody>
        </p:sp>
      </p:grpSp>
      <p:sp>
        <p:nvSpPr>
          <p:cNvPr id="21507" name="Line 79">
            <a:extLst>
              <a:ext uri="{FF2B5EF4-FFF2-40B4-BE49-F238E27FC236}">
                <a16:creationId xmlns:a16="http://schemas.microsoft.com/office/drawing/2014/main" id="{536A9D54-4C3A-B14D-95A7-9BED25D9C33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638425" y="2255838"/>
            <a:ext cx="0" cy="1825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sr-Latn-RS"/>
          </a:p>
        </p:txBody>
      </p:sp>
      <p:sp>
        <p:nvSpPr>
          <p:cNvPr id="21508" name="Line 80">
            <a:extLst>
              <a:ext uri="{FF2B5EF4-FFF2-40B4-BE49-F238E27FC236}">
                <a16:creationId xmlns:a16="http://schemas.microsoft.com/office/drawing/2014/main" id="{93B57E28-CBF9-7340-9E2C-ADBC934BE065}"/>
              </a:ext>
            </a:extLst>
          </p:cNvPr>
          <p:cNvSpPr>
            <a:spLocks noChangeShapeType="1"/>
          </p:cNvSpPr>
          <p:nvPr/>
        </p:nvSpPr>
        <p:spPr bwMode="auto">
          <a:xfrm>
            <a:off x="2638425" y="2255838"/>
            <a:ext cx="2844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sr-Latn-RS"/>
          </a:p>
        </p:txBody>
      </p:sp>
      <p:sp>
        <p:nvSpPr>
          <p:cNvPr id="352337" name="Text Box 81">
            <a:extLst>
              <a:ext uri="{FF2B5EF4-FFF2-40B4-BE49-F238E27FC236}">
                <a16:creationId xmlns:a16="http://schemas.microsoft.com/office/drawing/2014/main" id="{4034D0B1-C1D9-6444-A614-63E0665FCE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2685" y="1772095"/>
            <a:ext cx="298926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en-US" sz="24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Embryonic stem cells</a:t>
            </a:r>
          </a:p>
        </p:txBody>
      </p:sp>
      <p:sp>
        <p:nvSpPr>
          <p:cNvPr id="21510" name="Line 82">
            <a:extLst>
              <a:ext uri="{FF2B5EF4-FFF2-40B4-BE49-F238E27FC236}">
                <a16:creationId xmlns:a16="http://schemas.microsoft.com/office/drawing/2014/main" id="{26F5491B-ACAD-A044-A43E-CF25AB7B386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483225" y="2255838"/>
            <a:ext cx="0" cy="1825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sr-Latn-RS"/>
          </a:p>
        </p:txBody>
      </p:sp>
      <p:sp>
        <p:nvSpPr>
          <p:cNvPr id="352339" name="Text Box 83">
            <a:extLst>
              <a:ext uri="{FF2B5EF4-FFF2-40B4-BE49-F238E27FC236}">
                <a16:creationId xmlns:a16="http://schemas.microsoft.com/office/drawing/2014/main" id="{293C1450-5B28-5846-9119-6AC2510AB2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4864" y="2905126"/>
            <a:ext cx="3317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20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+</a:t>
            </a:r>
          </a:p>
        </p:txBody>
      </p:sp>
      <p:grpSp>
        <p:nvGrpSpPr>
          <p:cNvPr id="21512" name="Group 84">
            <a:extLst>
              <a:ext uri="{FF2B5EF4-FFF2-40B4-BE49-F238E27FC236}">
                <a16:creationId xmlns:a16="http://schemas.microsoft.com/office/drawing/2014/main" id="{5B4B9A88-0BD9-D846-8720-A868D8689F00}"/>
              </a:ext>
            </a:extLst>
          </p:cNvPr>
          <p:cNvGrpSpPr>
            <a:grpSpLocks/>
          </p:cNvGrpSpPr>
          <p:nvPr/>
        </p:nvGrpSpPr>
        <p:grpSpPr bwMode="auto">
          <a:xfrm>
            <a:off x="6705603" y="215900"/>
            <a:ext cx="4062414" cy="1231900"/>
            <a:chOff x="3264" y="136"/>
            <a:chExt cx="2559" cy="776"/>
          </a:xfrm>
        </p:grpSpPr>
        <p:sp>
          <p:nvSpPr>
            <p:cNvPr id="352341" name="Text Box 85">
              <a:extLst>
                <a:ext uri="{FF2B5EF4-FFF2-40B4-BE49-F238E27FC236}">
                  <a16:creationId xmlns:a16="http://schemas.microsoft.com/office/drawing/2014/main" id="{D64BD2C0-27ED-2442-AF99-9EC1C3C5BC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00" y="136"/>
              <a:ext cx="1443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en-US" sz="2400" b="1" i="1" dirty="0"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Adult stem cells</a:t>
              </a:r>
            </a:p>
          </p:txBody>
        </p:sp>
        <p:sp>
          <p:nvSpPr>
            <p:cNvPr id="21539" name="Line 86">
              <a:extLst>
                <a:ext uri="{FF2B5EF4-FFF2-40B4-BE49-F238E27FC236}">
                  <a16:creationId xmlns:a16="http://schemas.microsoft.com/office/drawing/2014/main" id="{1C3473A3-FE57-5C42-8383-BEFD96EC683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264" y="432"/>
              <a:ext cx="624" cy="4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r-Latn-RS"/>
            </a:p>
          </p:txBody>
        </p:sp>
        <p:sp>
          <p:nvSpPr>
            <p:cNvPr id="21540" name="Line 87">
              <a:extLst>
                <a:ext uri="{FF2B5EF4-FFF2-40B4-BE49-F238E27FC236}">
                  <a16:creationId xmlns:a16="http://schemas.microsoft.com/office/drawing/2014/main" id="{08E022A4-B719-E741-8E37-41736BBD05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80" y="439"/>
              <a:ext cx="1943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r-Latn-RS"/>
            </a:p>
          </p:txBody>
        </p:sp>
      </p:grpSp>
      <p:grpSp>
        <p:nvGrpSpPr>
          <p:cNvPr id="21513" name="Group 88">
            <a:extLst>
              <a:ext uri="{FF2B5EF4-FFF2-40B4-BE49-F238E27FC236}">
                <a16:creationId xmlns:a16="http://schemas.microsoft.com/office/drawing/2014/main" id="{BF09FA51-08F6-0048-83FB-9783BF2AEF44}"/>
              </a:ext>
            </a:extLst>
          </p:cNvPr>
          <p:cNvGrpSpPr>
            <a:grpSpLocks/>
          </p:cNvGrpSpPr>
          <p:nvPr/>
        </p:nvGrpSpPr>
        <p:grpSpPr bwMode="auto">
          <a:xfrm>
            <a:off x="3783015" y="2514600"/>
            <a:ext cx="1704976" cy="1341438"/>
            <a:chOff x="1423" y="1584"/>
            <a:chExt cx="1074" cy="845"/>
          </a:xfrm>
        </p:grpSpPr>
        <p:sp>
          <p:nvSpPr>
            <p:cNvPr id="21535" name="Line 89">
              <a:extLst>
                <a:ext uri="{FF2B5EF4-FFF2-40B4-BE49-F238E27FC236}">
                  <a16:creationId xmlns:a16="http://schemas.microsoft.com/office/drawing/2014/main" id="{22B860F8-7416-384D-B922-638F1081A6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23" y="1872"/>
              <a:ext cx="213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sr-Latn-RS"/>
            </a:p>
          </p:txBody>
        </p:sp>
        <p:sp>
          <p:nvSpPr>
            <p:cNvPr id="352346" name="Rectangle 90">
              <a:extLst>
                <a:ext uri="{FF2B5EF4-FFF2-40B4-BE49-F238E27FC236}">
                  <a16:creationId xmlns:a16="http://schemas.microsoft.com/office/drawing/2014/main" id="{C08E6675-10AE-B246-9140-F93AF9FE37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0" y="2177"/>
              <a:ext cx="887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000" b="1" dirty="0"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Blastocyst</a:t>
              </a:r>
            </a:p>
          </p:txBody>
        </p:sp>
        <p:pic>
          <p:nvPicPr>
            <p:cNvPr id="21537" name="Picture 91" descr="good blastocyst">
              <a:extLst>
                <a:ext uri="{FF2B5EF4-FFF2-40B4-BE49-F238E27FC236}">
                  <a16:creationId xmlns:a16="http://schemas.microsoft.com/office/drawing/2014/main" id="{3FC2F287-B7F4-3F4D-BFD8-032F43C0BB7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0" y="1584"/>
              <a:ext cx="567" cy="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514" name="Group 92">
            <a:extLst>
              <a:ext uri="{FF2B5EF4-FFF2-40B4-BE49-F238E27FC236}">
                <a16:creationId xmlns:a16="http://schemas.microsoft.com/office/drawing/2014/main" id="{17203780-1471-DF4D-816E-C4269CAD3EE6}"/>
              </a:ext>
            </a:extLst>
          </p:cNvPr>
          <p:cNvGrpSpPr>
            <a:grpSpLocks/>
          </p:cNvGrpSpPr>
          <p:nvPr/>
        </p:nvGrpSpPr>
        <p:grpSpPr bwMode="auto">
          <a:xfrm>
            <a:off x="5219700" y="1981200"/>
            <a:ext cx="1638300" cy="1752600"/>
            <a:chOff x="2328" y="1248"/>
            <a:chExt cx="1032" cy="1104"/>
          </a:xfrm>
        </p:grpSpPr>
        <p:grpSp>
          <p:nvGrpSpPr>
            <p:cNvPr id="21525" name="Group 93">
              <a:extLst>
                <a:ext uri="{FF2B5EF4-FFF2-40B4-BE49-F238E27FC236}">
                  <a16:creationId xmlns:a16="http://schemas.microsoft.com/office/drawing/2014/main" id="{F86F93C6-DB84-404B-AC2A-985B1556DCB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28" y="1536"/>
              <a:ext cx="1032" cy="816"/>
              <a:chOff x="2239" y="1315"/>
              <a:chExt cx="1032" cy="816"/>
            </a:xfrm>
          </p:grpSpPr>
          <p:grpSp>
            <p:nvGrpSpPr>
              <p:cNvPr id="21527" name="Group 94">
                <a:extLst>
                  <a:ext uri="{FF2B5EF4-FFF2-40B4-BE49-F238E27FC236}">
                    <a16:creationId xmlns:a16="http://schemas.microsoft.com/office/drawing/2014/main" id="{F2ACD3D4-36A4-5D4D-B28A-43A8FEEE231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625" y="1315"/>
                <a:ext cx="646" cy="816"/>
                <a:chOff x="2625" y="1315"/>
                <a:chExt cx="646" cy="816"/>
              </a:xfrm>
            </p:grpSpPr>
            <p:sp>
              <p:nvSpPr>
                <p:cNvPr id="21529" name="Freeform 95">
                  <a:extLst>
                    <a:ext uri="{FF2B5EF4-FFF2-40B4-BE49-F238E27FC236}">
                      <a16:creationId xmlns:a16="http://schemas.microsoft.com/office/drawing/2014/main" id="{6AE20706-F24F-5341-B006-68EE6DE1EF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3320284">
                  <a:off x="2540" y="1400"/>
                  <a:ext cx="816" cy="646"/>
                </a:xfrm>
                <a:custGeom>
                  <a:avLst/>
                  <a:gdLst>
                    <a:gd name="T0" fmla="*/ 1 w 1517"/>
                    <a:gd name="T1" fmla="*/ 0 h 1351"/>
                    <a:gd name="T2" fmla="*/ 1 w 1517"/>
                    <a:gd name="T3" fmla="*/ 0 h 1351"/>
                    <a:gd name="T4" fmla="*/ 1 w 1517"/>
                    <a:gd name="T5" fmla="*/ 0 h 1351"/>
                    <a:gd name="T6" fmla="*/ 1 w 1517"/>
                    <a:gd name="T7" fmla="*/ 0 h 1351"/>
                    <a:gd name="T8" fmla="*/ 1 w 1517"/>
                    <a:gd name="T9" fmla="*/ 0 h 1351"/>
                    <a:gd name="T10" fmla="*/ 1 w 1517"/>
                    <a:gd name="T11" fmla="*/ 0 h 1351"/>
                    <a:gd name="T12" fmla="*/ 1 w 1517"/>
                    <a:gd name="T13" fmla="*/ 0 h 1351"/>
                    <a:gd name="T14" fmla="*/ 1 w 1517"/>
                    <a:gd name="T15" fmla="*/ 0 h 1351"/>
                    <a:gd name="T16" fmla="*/ 1 w 1517"/>
                    <a:gd name="T17" fmla="*/ 0 h 1351"/>
                    <a:gd name="T18" fmla="*/ 1 w 1517"/>
                    <a:gd name="T19" fmla="*/ 0 h 1351"/>
                    <a:gd name="T20" fmla="*/ 1 w 1517"/>
                    <a:gd name="T21" fmla="*/ 0 h 1351"/>
                    <a:gd name="T22" fmla="*/ 1 w 1517"/>
                    <a:gd name="T23" fmla="*/ 0 h 1351"/>
                    <a:gd name="T24" fmla="*/ 1 w 1517"/>
                    <a:gd name="T25" fmla="*/ 0 h 1351"/>
                    <a:gd name="T26" fmla="*/ 1 w 1517"/>
                    <a:gd name="T27" fmla="*/ 0 h 1351"/>
                    <a:gd name="T28" fmla="*/ 1 w 1517"/>
                    <a:gd name="T29" fmla="*/ 0 h 1351"/>
                    <a:gd name="T30" fmla="*/ 1 w 1517"/>
                    <a:gd name="T31" fmla="*/ 0 h 1351"/>
                    <a:gd name="T32" fmla="*/ 1 w 1517"/>
                    <a:gd name="T33" fmla="*/ 0 h 1351"/>
                    <a:gd name="T34" fmla="*/ 1 w 1517"/>
                    <a:gd name="T35" fmla="*/ 0 h 1351"/>
                    <a:gd name="T36" fmla="*/ 1 w 1517"/>
                    <a:gd name="T37" fmla="*/ 0 h 1351"/>
                    <a:gd name="T38" fmla="*/ 1 w 1517"/>
                    <a:gd name="T39" fmla="*/ 0 h 1351"/>
                    <a:gd name="T40" fmla="*/ 1 w 1517"/>
                    <a:gd name="T41" fmla="*/ 0 h 1351"/>
                    <a:gd name="T42" fmla="*/ 1 w 1517"/>
                    <a:gd name="T43" fmla="*/ 0 h 1351"/>
                    <a:gd name="T44" fmla="*/ 0 w 1517"/>
                    <a:gd name="T45" fmla="*/ 0 h 1351"/>
                    <a:gd name="T46" fmla="*/ 1 w 1517"/>
                    <a:gd name="T47" fmla="*/ 0 h 1351"/>
                    <a:gd name="T48" fmla="*/ 1 w 1517"/>
                    <a:gd name="T49" fmla="*/ 0 h 1351"/>
                    <a:gd name="T50" fmla="*/ 1 w 1517"/>
                    <a:gd name="T51" fmla="*/ 0 h 1351"/>
                    <a:gd name="T52" fmla="*/ 1 w 1517"/>
                    <a:gd name="T53" fmla="*/ 0 h 1351"/>
                    <a:gd name="T54" fmla="*/ 1 w 1517"/>
                    <a:gd name="T55" fmla="*/ 0 h 1351"/>
                    <a:gd name="T56" fmla="*/ 1 w 1517"/>
                    <a:gd name="T57" fmla="*/ 0 h 1351"/>
                    <a:gd name="T58" fmla="*/ 1 w 1517"/>
                    <a:gd name="T59" fmla="*/ 0 h 1351"/>
                    <a:gd name="T60" fmla="*/ 1 w 1517"/>
                    <a:gd name="T61" fmla="*/ 0 h 1351"/>
                    <a:gd name="T62" fmla="*/ 1 w 1517"/>
                    <a:gd name="T63" fmla="*/ 0 h 1351"/>
                    <a:gd name="T64" fmla="*/ 1 w 1517"/>
                    <a:gd name="T65" fmla="*/ 0 h 1351"/>
                    <a:gd name="T66" fmla="*/ 1 w 1517"/>
                    <a:gd name="T67" fmla="*/ 0 h 1351"/>
                    <a:gd name="T68" fmla="*/ 1 w 1517"/>
                    <a:gd name="T69" fmla="*/ 0 h 1351"/>
                    <a:gd name="T70" fmla="*/ 1 w 1517"/>
                    <a:gd name="T71" fmla="*/ 0 h 1351"/>
                    <a:gd name="T72" fmla="*/ 1 w 1517"/>
                    <a:gd name="T73" fmla="*/ 0 h 1351"/>
                    <a:gd name="T74" fmla="*/ 1 w 1517"/>
                    <a:gd name="T75" fmla="*/ 0 h 1351"/>
                    <a:gd name="T76" fmla="*/ 1 w 1517"/>
                    <a:gd name="T77" fmla="*/ 0 h 1351"/>
                    <a:gd name="T78" fmla="*/ 1 w 1517"/>
                    <a:gd name="T79" fmla="*/ 0 h 1351"/>
                    <a:gd name="T80" fmla="*/ 1 w 1517"/>
                    <a:gd name="T81" fmla="*/ 0 h 1351"/>
                    <a:gd name="T82" fmla="*/ 1 w 1517"/>
                    <a:gd name="T83" fmla="*/ 0 h 1351"/>
                    <a:gd name="T84" fmla="*/ 1 w 1517"/>
                    <a:gd name="T85" fmla="*/ 0 h 1351"/>
                    <a:gd name="T86" fmla="*/ 1 w 1517"/>
                    <a:gd name="T87" fmla="*/ 0 h 1351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517"/>
                    <a:gd name="T133" fmla="*/ 0 h 1351"/>
                    <a:gd name="T134" fmla="*/ 1517 w 1517"/>
                    <a:gd name="T135" fmla="*/ 1351 h 1351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517" h="1351">
                      <a:moveTo>
                        <a:pt x="954" y="950"/>
                      </a:moveTo>
                      <a:cubicBezTo>
                        <a:pt x="920" y="965"/>
                        <a:pt x="941" y="957"/>
                        <a:pt x="896" y="971"/>
                      </a:cubicBezTo>
                      <a:cubicBezTo>
                        <a:pt x="890" y="972"/>
                        <a:pt x="880" y="976"/>
                        <a:pt x="880" y="976"/>
                      </a:cubicBezTo>
                      <a:cubicBezTo>
                        <a:pt x="858" y="990"/>
                        <a:pt x="833" y="997"/>
                        <a:pt x="810" y="1008"/>
                      </a:cubicBezTo>
                      <a:cubicBezTo>
                        <a:pt x="780" y="1004"/>
                        <a:pt x="762" y="1001"/>
                        <a:pt x="736" y="992"/>
                      </a:cubicBezTo>
                      <a:cubicBezTo>
                        <a:pt x="759" y="977"/>
                        <a:pt x="766" y="958"/>
                        <a:pt x="794" y="950"/>
                      </a:cubicBezTo>
                      <a:cubicBezTo>
                        <a:pt x="816" y="934"/>
                        <a:pt x="825" y="911"/>
                        <a:pt x="848" y="896"/>
                      </a:cubicBezTo>
                      <a:cubicBezTo>
                        <a:pt x="866" y="836"/>
                        <a:pt x="827" y="802"/>
                        <a:pt x="778" y="784"/>
                      </a:cubicBezTo>
                      <a:cubicBezTo>
                        <a:pt x="768" y="754"/>
                        <a:pt x="743" y="729"/>
                        <a:pt x="714" y="720"/>
                      </a:cubicBezTo>
                      <a:cubicBezTo>
                        <a:pt x="703" y="716"/>
                        <a:pt x="692" y="713"/>
                        <a:pt x="682" y="710"/>
                      </a:cubicBezTo>
                      <a:cubicBezTo>
                        <a:pt x="675" y="707"/>
                        <a:pt x="661" y="704"/>
                        <a:pt x="661" y="704"/>
                      </a:cubicBezTo>
                      <a:cubicBezTo>
                        <a:pt x="638" y="710"/>
                        <a:pt x="621" y="712"/>
                        <a:pt x="602" y="726"/>
                      </a:cubicBezTo>
                      <a:cubicBezTo>
                        <a:pt x="577" y="763"/>
                        <a:pt x="591" y="751"/>
                        <a:pt x="565" y="768"/>
                      </a:cubicBezTo>
                      <a:cubicBezTo>
                        <a:pt x="557" y="790"/>
                        <a:pt x="534" y="797"/>
                        <a:pt x="512" y="806"/>
                      </a:cubicBezTo>
                      <a:cubicBezTo>
                        <a:pt x="482" y="798"/>
                        <a:pt x="454" y="787"/>
                        <a:pt x="426" y="779"/>
                      </a:cubicBezTo>
                      <a:cubicBezTo>
                        <a:pt x="424" y="773"/>
                        <a:pt x="421" y="768"/>
                        <a:pt x="421" y="763"/>
                      </a:cubicBezTo>
                      <a:cubicBezTo>
                        <a:pt x="421" y="719"/>
                        <a:pt x="451" y="761"/>
                        <a:pt x="474" y="768"/>
                      </a:cubicBezTo>
                      <a:cubicBezTo>
                        <a:pt x="499" y="763"/>
                        <a:pt x="515" y="759"/>
                        <a:pt x="501" y="731"/>
                      </a:cubicBezTo>
                      <a:cubicBezTo>
                        <a:pt x="490" y="709"/>
                        <a:pt x="489" y="716"/>
                        <a:pt x="469" y="704"/>
                      </a:cubicBezTo>
                      <a:cubicBezTo>
                        <a:pt x="458" y="697"/>
                        <a:pt x="437" y="683"/>
                        <a:pt x="437" y="683"/>
                      </a:cubicBezTo>
                      <a:cubicBezTo>
                        <a:pt x="473" y="671"/>
                        <a:pt x="485" y="705"/>
                        <a:pt x="517" y="715"/>
                      </a:cubicBezTo>
                      <a:cubicBezTo>
                        <a:pt x="533" y="720"/>
                        <a:pt x="548" y="725"/>
                        <a:pt x="565" y="731"/>
                      </a:cubicBezTo>
                      <a:cubicBezTo>
                        <a:pt x="586" y="724"/>
                        <a:pt x="590" y="712"/>
                        <a:pt x="602" y="694"/>
                      </a:cubicBezTo>
                      <a:cubicBezTo>
                        <a:pt x="594" y="645"/>
                        <a:pt x="575" y="639"/>
                        <a:pt x="533" y="624"/>
                      </a:cubicBezTo>
                      <a:cubicBezTo>
                        <a:pt x="516" y="607"/>
                        <a:pt x="502" y="608"/>
                        <a:pt x="496" y="587"/>
                      </a:cubicBezTo>
                      <a:cubicBezTo>
                        <a:pt x="520" y="579"/>
                        <a:pt x="574" y="603"/>
                        <a:pt x="602" y="614"/>
                      </a:cubicBezTo>
                      <a:cubicBezTo>
                        <a:pt x="689" y="604"/>
                        <a:pt x="689" y="601"/>
                        <a:pt x="757" y="555"/>
                      </a:cubicBezTo>
                      <a:cubicBezTo>
                        <a:pt x="768" y="538"/>
                        <a:pt x="777" y="521"/>
                        <a:pt x="784" y="502"/>
                      </a:cubicBezTo>
                      <a:cubicBezTo>
                        <a:pt x="787" y="491"/>
                        <a:pt x="794" y="470"/>
                        <a:pt x="794" y="470"/>
                      </a:cubicBezTo>
                      <a:cubicBezTo>
                        <a:pt x="790" y="444"/>
                        <a:pt x="783" y="395"/>
                        <a:pt x="768" y="374"/>
                      </a:cubicBezTo>
                      <a:cubicBezTo>
                        <a:pt x="760" y="363"/>
                        <a:pt x="746" y="342"/>
                        <a:pt x="746" y="342"/>
                      </a:cubicBezTo>
                      <a:cubicBezTo>
                        <a:pt x="736" y="311"/>
                        <a:pt x="739" y="276"/>
                        <a:pt x="730" y="246"/>
                      </a:cubicBezTo>
                      <a:cubicBezTo>
                        <a:pt x="721" y="219"/>
                        <a:pt x="713" y="191"/>
                        <a:pt x="704" y="166"/>
                      </a:cubicBezTo>
                      <a:cubicBezTo>
                        <a:pt x="698" y="150"/>
                        <a:pt x="697" y="131"/>
                        <a:pt x="688" y="118"/>
                      </a:cubicBezTo>
                      <a:cubicBezTo>
                        <a:pt x="661" y="80"/>
                        <a:pt x="573" y="27"/>
                        <a:pt x="528" y="16"/>
                      </a:cubicBezTo>
                      <a:cubicBezTo>
                        <a:pt x="498" y="8"/>
                        <a:pt x="467" y="6"/>
                        <a:pt x="437" y="0"/>
                      </a:cubicBezTo>
                      <a:cubicBezTo>
                        <a:pt x="390" y="4"/>
                        <a:pt x="344" y="8"/>
                        <a:pt x="298" y="16"/>
                      </a:cubicBezTo>
                      <a:cubicBezTo>
                        <a:pt x="270" y="26"/>
                        <a:pt x="241" y="36"/>
                        <a:pt x="213" y="43"/>
                      </a:cubicBezTo>
                      <a:cubicBezTo>
                        <a:pt x="202" y="50"/>
                        <a:pt x="191" y="56"/>
                        <a:pt x="181" y="64"/>
                      </a:cubicBezTo>
                      <a:cubicBezTo>
                        <a:pt x="175" y="67"/>
                        <a:pt x="165" y="75"/>
                        <a:pt x="165" y="75"/>
                      </a:cubicBezTo>
                      <a:cubicBezTo>
                        <a:pt x="151" y="94"/>
                        <a:pt x="132" y="115"/>
                        <a:pt x="112" y="128"/>
                      </a:cubicBezTo>
                      <a:cubicBezTo>
                        <a:pt x="105" y="145"/>
                        <a:pt x="85" y="176"/>
                        <a:pt x="85" y="176"/>
                      </a:cubicBezTo>
                      <a:cubicBezTo>
                        <a:pt x="76" y="202"/>
                        <a:pt x="72" y="229"/>
                        <a:pt x="64" y="256"/>
                      </a:cubicBezTo>
                      <a:cubicBezTo>
                        <a:pt x="58" y="293"/>
                        <a:pt x="55" y="331"/>
                        <a:pt x="42" y="368"/>
                      </a:cubicBezTo>
                      <a:cubicBezTo>
                        <a:pt x="37" y="395"/>
                        <a:pt x="36" y="409"/>
                        <a:pt x="21" y="432"/>
                      </a:cubicBezTo>
                      <a:cubicBezTo>
                        <a:pt x="11" y="463"/>
                        <a:pt x="4" y="490"/>
                        <a:pt x="0" y="523"/>
                      </a:cubicBezTo>
                      <a:cubicBezTo>
                        <a:pt x="3" y="587"/>
                        <a:pt x="2" y="662"/>
                        <a:pt x="21" y="726"/>
                      </a:cubicBezTo>
                      <a:cubicBezTo>
                        <a:pt x="28" y="752"/>
                        <a:pt x="39" y="769"/>
                        <a:pt x="48" y="795"/>
                      </a:cubicBezTo>
                      <a:cubicBezTo>
                        <a:pt x="51" y="805"/>
                        <a:pt x="58" y="827"/>
                        <a:pt x="58" y="827"/>
                      </a:cubicBezTo>
                      <a:cubicBezTo>
                        <a:pt x="62" y="858"/>
                        <a:pt x="62" y="881"/>
                        <a:pt x="80" y="907"/>
                      </a:cubicBezTo>
                      <a:cubicBezTo>
                        <a:pt x="88" y="934"/>
                        <a:pt x="95" y="952"/>
                        <a:pt x="112" y="976"/>
                      </a:cubicBezTo>
                      <a:cubicBezTo>
                        <a:pt x="122" y="1010"/>
                        <a:pt x="128" y="1040"/>
                        <a:pt x="160" y="1062"/>
                      </a:cubicBezTo>
                      <a:cubicBezTo>
                        <a:pt x="174" y="1085"/>
                        <a:pt x="202" y="1111"/>
                        <a:pt x="229" y="1120"/>
                      </a:cubicBezTo>
                      <a:cubicBezTo>
                        <a:pt x="247" y="1157"/>
                        <a:pt x="286" y="1174"/>
                        <a:pt x="320" y="1200"/>
                      </a:cubicBezTo>
                      <a:cubicBezTo>
                        <a:pt x="366" y="1235"/>
                        <a:pt x="345" y="1225"/>
                        <a:pt x="378" y="1238"/>
                      </a:cubicBezTo>
                      <a:cubicBezTo>
                        <a:pt x="393" y="1260"/>
                        <a:pt x="411" y="1272"/>
                        <a:pt x="437" y="1280"/>
                      </a:cubicBezTo>
                      <a:cubicBezTo>
                        <a:pt x="541" y="1351"/>
                        <a:pt x="686" y="1338"/>
                        <a:pt x="805" y="1350"/>
                      </a:cubicBezTo>
                      <a:cubicBezTo>
                        <a:pt x="870" y="1346"/>
                        <a:pt x="932" y="1342"/>
                        <a:pt x="997" y="1334"/>
                      </a:cubicBezTo>
                      <a:cubicBezTo>
                        <a:pt x="1021" y="1324"/>
                        <a:pt x="1046" y="1314"/>
                        <a:pt x="1072" y="1307"/>
                      </a:cubicBezTo>
                      <a:cubicBezTo>
                        <a:pt x="1086" y="1297"/>
                        <a:pt x="1120" y="1286"/>
                        <a:pt x="1120" y="1286"/>
                      </a:cubicBezTo>
                      <a:cubicBezTo>
                        <a:pt x="1129" y="1276"/>
                        <a:pt x="1142" y="1269"/>
                        <a:pt x="1152" y="1259"/>
                      </a:cubicBezTo>
                      <a:cubicBezTo>
                        <a:pt x="1172" y="1235"/>
                        <a:pt x="1175" y="1216"/>
                        <a:pt x="1200" y="1200"/>
                      </a:cubicBezTo>
                      <a:cubicBezTo>
                        <a:pt x="1214" y="1176"/>
                        <a:pt x="1229" y="1151"/>
                        <a:pt x="1253" y="1136"/>
                      </a:cubicBezTo>
                      <a:cubicBezTo>
                        <a:pt x="1260" y="1112"/>
                        <a:pt x="1276" y="1106"/>
                        <a:pt x="1296" y="1094"/>
                      </a:cubicBezTo>
                      <a:cubicBezTo>
                        <a:pt x="1305" y="1063"/>
                        <a:pt x="1326" y="1034"/>
                        <a:pt x="1344" y="1008"/>
                      </a:cubicBezTo>
                      <a:cubicBezTo>
                        <a:pt x="1351" y="997"/>
                        <a:pt x="1357" y="986"/>
                        <a:pt x="1365" y="976"/>
                      </a:cubicBezTo>
                      <a:cubicBezTo>
                        <a:pt x="1370" y="968"/>
                        <a:pt x="1381" y="955"/>
                        <a:pt x="1381" y="955"/>
                      </a:cubicBezTo>
                      <a:cubicBezTo>
                        <a:pt x="1387" y="928"/>
                        <a:pt x="1399" y="905"/>
                        <a:pt x="1408" y="880"/>
                      </a:cubicBezTo>
                      <a:cubicBezTo>
                        <a:pt x="1419" y="846"/>
                        <a:pt x="1420" y="819"/>
                        <a:pt x="1445" y="795"/>
                      </a:cubicBezTo>
                      <a:cubicBezTo>
                        <a:pt x="1468" y="719"/>
                        <a:pt x="1489" y="643"/>
                        <a:pt x="1504" y="566"/>
                      </a:cubicBezTo>
                      <a:cubicBezTo>
                        <a:pt x="1499" y="439"/>
                        <a:pt x="1517" y="339"/>
                        <a:pt x="1429" y="251"/>
                      </a:cubicBezTo>
                      <a:cubicBezTo>
                        <a:pt x="1412" y="234"/>
                        <a:pt x="1405" y="221"/>
                        <a:pt x="1381" y="214"/>
                      </a:cubicBezTo>
                      <a:cubicBezTo>
                        <a:pt x="1367" y="194"/>
                        <a:pt x="1345" y="183"/>
                        <a:pt x="1322" y="176"/>
                      </a:cubicBezTo>
                      <a:cubicBezTo>
                        <a:pt x="1311" y="172"/>
                        <a:pt x="1290" y="166"/>
                        <a:pt x="1290" y="166"/>
                      </a:cubicBezTo>
                      <a:cubicBezTo>
                        <a:pt x="1265" y="170"/>
                        <a:pt x="1252" y="173"/>
                        <a:pt x="1232" y="187"/>
                      </a:cubicBezTo>
                      <a:cubicBezTo>
                        <a:pt x="1210" y="217"/>
                        <a:pt x="1198" y="247"/>
                        <a:pt x="1189" y="283"/>
                      </a:cubicBezTo>
                      <a:cubicBezTo>
                        <a:pt x="1180" y="315"/>
                        <a:pt x="1176" y="349"/>
                        <a:pt x="1152" y="374"/>
                      </a:cubicBezTo>
                      <a:cubicBezTo>
                        <a:pt x="1145" y="391"/>
                        <a:pt x="1125" y="422"/>
                        <a:pt x="1125" y="422"/>
                      </a:cubicBezTo>
                      <a:cubicBezTo>
                        <a:pt x="1126" y="429"/>
                        <a:pt x="1125" y="437"/>
                        <a:pt x="1130" y="443"/>
                      </a:cubicBezTo>
                      <a:cubicBezTo>
                        <a:pt x="1138" y="455"/>
                        <a:pt x="1162" y="475"/>
                        <a:pt x="1162" y="475"/>
                      </a:cubicBezTo>
                      <a:cubicBezTo>
                        <a:pt x="1170" y="497"/>
                        <a:pt x="1176" y="521"/>
                        <a:pt x="1184" y="544"/>
                      </a:cubicBezTo>
                      <a:cubicBezTo>
                        <a:pt x="1187" y="554"/>
                        <a:pt x="1194" y="576"/>
                        <a:pt x="1194" y="576"/>
                      </a:cubicBezTo>
                      <a:cubicBezTo>
                        <a:pt x="1187" y="628"/>
                        <a:pt x="1176" y="682"/>
                        <a:pt x="1146" y="726"/>
                      </a:cubicBezTo>
                      <a:cubicBezTo>
                        <a:pt x="1139" y="757"/>
                        <a:pt x="1131" y="782"/>
                        <a:pt x="1104" y="800"/>
                      </a:cubicBezTo>
                      <a:cubicBezTo>
                        <a:pt x="1093" y="829"/>
                        <a:pt x="1076" y="838"/>
                        <a:pt x="1056" y="859"/>
                      </a:cubicBezTo>
                      <a:cubicBezTo>
                        <a:pt x="1049" y="865"/>
                        <a:pt x="1046" y="874"/>
                        <a:pt x="1040" y="880"/>
                      </a:cubicBezTo>
                      <a:cubicBezTo>
                        <a:pt x="1028" y="890"/>
                        <a:pt x="1014" y="898"/>
                        <a:pt x="1002" y="907"/>
                      </a:cubicBezTo>
                      <a:cubicBezTo>
                        <a:pt x="996" y="910"/>
                        <a:pt x="986" y="918"/>
                        <a:pt x="986" y="918"/>
                      </a:cubicBezTo>
                      <a:cubicBezTo>
                        <a:pt x="972" y="939"/>
                        <a:pt x="964" y="930"/>
                        <a:pt x="954" y="950"/>
                      </a:cubicBezTo>
                      <a:close/>
                    </a:path>
                  </a:pathLst>
                </a:custGeom>
                <a:solidFill>
                  <a:srgbClr val="FF996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sr-Latn-RS"/>
                </a:p>
              </p:txBody>
            </p:sp>
            <p:sp>
              <p:nvSpPr>
                <p:cNvPr id="21530" name="Freeform 96">
                  <a:extLst>
                    <a:ext uri="{FF2B5EF4-FFF2-40B4-BE49-F238E27FC236}">
                      <a16:creationId xmlns:a16="http://schemas.microsoft.com/office/drawing/2014/main" id="{9FBDB1A5-FE3E-0B4F-BE20-BF9C748CDC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3320284">
                  <a:off x="2747" y="1698"/>
                  <a:ext cx="171" cy="109"/>
                </a:xfrm>
                <a:custGeom>
                  <a:avLst/>
                  <a:gdLst>
                    <a:gd name="T0" fmla="*/ 1 w 256"/>
                    <a:gd name="T1" fmla="*/ 0 h 182"/>
                    <a:gd name="T2" fmla="*/ 0 w 256"/>
                    <a:gd name="T3" fmla="*/ 1 h 182"/>
                    <a:gd name="T4" fmla="*/ 1 w 256"/>
                    <a:gd name="T5" fmla="*/ 1 h 182"/>
                    <a:gd name="T6" fmla="*/ 1 w 256"/>
                    <a:gd name="T7" fmla="*/ 1 h 182"/>
                    <a:gd name="T8" fmla="*/ 1 w 256"/>
                    <a:gd name="T9" fmla="*/ 1 h 182"/>
                    <a:gd name="T10" fmla="*/ 1 w 256"/>
                    <a:gd name="T11" fmla="*/ 1 h 18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56"/>
                    <a:gd name="T19" fmla="*/ 0 h 182"/>
                    <a:gd name="T20" fmla="*/ 256 w 256"/>
                    <a:gd name="T21" fmla="*/ 182 h 18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56" h="182">
                      <a:moveTo>
                        <a:pt x="21" y="0"/>
                      </a:moveTo>
                      <a:cubicBezTo>
                        <a:pt x="11" y="14"/>
                        <a:pt x="0" y="48"/>
                        <a:pt x="0" y="48"/>
                      </a:cubicBezTo>
                      <a:cubicBezTo>
                        <a:pt x="11" y="100"/>
                        <a:pt x="24" y="142"/>
                        <a:pt x="80" y="160"/>
                      </a:cubicBezTo>
                      <a:cubicBezTo>
                        <a:pt x="102" y="175"/>
                        <a:pt x="127" y="175"/>
                        <a:pt x="154" y="182"/>
                      </a:cubicBezTo>
                      <a:cubicBezTo>
                        <a:pt x="187" y="169"/>
                        <a:pt x="155" y="179"/>
                        <a:pt x="213" y="171"/>
                      </a:cubicBezTo>
                      <a:cubicBezTo>
                        <a:pt x="227" y="168"/>
                        <a:pt x="241" y="160"/>
                        <a:pt x="256" y="160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sr-Latn-RS"/>
                </a:p>
              </p:txBody>
            </p:sp>
            <p:sp>
              <p:nvSpPr>
                <p:cNvPr id="21531" name="Freeform 97">
                  <a:extLst>
                    <a:ext uri="{FF2B5EF4-FFF2-40B4-BE49-F238E27FC236}">
                      <a16:creationId xmlns:a16="http://schemas.microsoft.com/office/drawing/2014/main" id="{DAFFACD7-0EC9-7549-8130-792C8E9DE0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3320284">
                  <a:off x="2846" y="1707"/>
                  <a:ext cx="36" cy="57"/>
                </a:xfrm>
                <a:custGeom>
                  <a:avLst/>
                  <a:gdLst>
                    <a:gd name="T0" fmla="*/ 1 w 54"/>
                    <a:gd name="T1" fmla="*/ 0 h 96"/>
                    <a:gd name="T2" fmla="*/ 1 w 54"/>
                    <a:gd name="T3" fmla="*/ 1 h 96"/>
                    <a:gd name="T4" fmla="*/ 0 w 54"/>
                    <a:gd name="T5" fmla="*/ 1 h 96"/>
                    <a:gd name="T6" fmla="*/ 1 w 54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4"/>
                    <a:gd name="T13" fmla="*/ 0 h 96"/>
                    <a:gd name="T14" fmla="*/ 54 w 54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4" h="96">
                      <a:moveTo>
                        <a:pt x="54" y="0"/>
                      </a:moveTo>
                      <a:cubicBezTo>
                        <a:pt x="44" y="3"/>
                        <a:pt x="29" y="8"/>
                        <a:pt x="22" y="16"/>
                      </a:cubicBezTo>
                      <a:cubicBezTo>
                        <a:pt x="13" y="25"/>
                        <a:pt x="0" y="48"/>
                        <a:pt x="0" y="48"/>
                      </a:cubicBezTo>
                      <a:cubicBezTo>
                        <a:pt x="5" y="69"/>
                        <a:pt x="10" y="81"/>
                        <a:pt x="27" y="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sr-Latn-RS"/>
                </a:p>
              </p:txBody>
            </p:sp>
            <p:sp>
              <p:nvSpPr>
                <p:cNvPr id="21532" name="Freeform 98">
                  <a:extLst>
                    <a:ext uri="{FF2B5EF4-FFF2-40B4-BE49-F238E27FC236}">
                      <a16:creationId xmlns:a16="http://schemas.microsoft.com/office/drawing/2014/main" id="{A21C1775-D758-824F-BC0E-6A83B51B18B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3320284">
                  <a:off x="2978" y="1522"/>
                  <a:ext cx="20" cy="17"/>
                </a:xfrm>
                <a:custGeom>
                  <a:avLst/>
                  <a:gdLst>
                    <a:gd name="T0" fmla="*/ 1 w 30"/>
                    <a:gd name="T1" fmla="*/ 1 h 28"/>
                    <a:gd name="T2" fmla="*/ 1 w 30"/>
                    <a:gd name="T3" fmla="*/ 1 h 28"/>
                    <a:gd name="T4" fmla="*/ 1 w 30"/>
                    <a:gd name="T5" fmla="*/ 1 h 28"/>
                    <a:gd name="T6" fmla="*/ 1 w 30"/>
                    <a:gd name="T7" fmla="*/ 1 h 28"/>
                    <a:gd name="T8" fmla="*/ 1 w 30"/>
                    <a:gd name="T9" fmla="*/ 1 h 2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0"/>
                    <a:gd name="T16" fmla="*/ 0 h 28"/>
                    <a:gd name="T17" fmla="*/ 30 w 30"/>
                    <a:gd name="T18" fmla="*/ 28 h 2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0" h="28">
                      <a:moveTo>
                        <a:pt x="20" y="8"/>
                      </a:moveTo>
                      <a:cubicBezTo>
                        <a:pt x="22" y="13"/>
                        <a:pt x="30" y="20"/>
                        <a:pt x="26" y="24"/>
                      </a:cubicBezTo>
                      <a:cubicBezTo>
                        <a:pt x="19" y="28"/>
                        <a:pt x="8" y="24"/>
                        <a:pt x="4" y="19"/>
                      </a:cubicBezTo>
                      <a:cubicBezTo>
                        <a:pt x="0" y="14"/>
                        <a:pt x="5" y="6"/>
                        <a:pt x="10" y="3"/>
                      </a:cubicBezTo>
                      <a:cubicBezTo>
                        <a:pt x="13" y="0"/>
                        <a:pt x="16" y="6"/>
                        <a:pt x="20" y="8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sr-Latn-RS"/>
                </a:p>
              </p:txBody>
            </p:sp>
            <p:sp>
              <p:nvSpPr>
                <p:cNvPr id="21533" name="Freeform 99">
                  <a:extLst>
                    <a:ext uri="{FF2B5EF4-FFF2-40B4-BE49-F238E27FC236}">
                      <a16:creationId xmlns:a16="http://schemas.microsoft.com/office/drawing/2014/main" id="{B6FDE874-F558-6D41-B66C-5F8E346DA8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3320284">
                  <a:off x="2983" y="1498"/>
                  <a:ext cx="54" cy="8"/>
                </a:xfrm>
                <a:custGeom>
                  <a:avLst/>
                  <a:gdLst>
                    <a:gd name="T0" fmla="*/ 0 w 80"/>
                    <a:gd name="T1" fmla="*/ 1 h 14"/>
                    <a:gd name="T2" fmla="*/ 1 w 80"/>
                    <a:gd name="T3" fmla="*/ 0 h 14"/>
                    <a:gd name="T4" fmla="*/ 0 60000 65536"/>
                    <a:gd name="T5" fmla="*/ 0 60000 65536"/>
                    <a:gd name="T6" fmla="*/ 0 w 80"/>
                    <a:gd name="T7" fmla="*/ 0 h 14"/>
                    <a:gd name="T8" fmla="*/ 80 w 80"/>
                    <a:gd name="T9" fmla="*/ 14 h 1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80" h="14">
                      <a:moveTo>
                        <a:pt x="0" y="6"/>
                      </a:moveTo>
                      <a:cubicBezTo>
                        <a:pt x="27" y="14"/>
                        <a:pt x="50" y="0"/>
                        <a:pt x="80" y="0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sr-Latn-RS"/>
                </a:p>
              </p:txBody>
            </p:sp>
            <p:sp>
              <p:nvSpPr>
                <p:cNvPr id="21534" name="Freeform 100">
                  <a:extLst>
                    <a:ext uri="{FF2B5EF4-FFF2-40B4-BE49-F238E27FC236}">
                      <a16:creationId xmlns:a16="http://schemas.microsoft.com/office/drawing/2014/main" id="{0C5BB1D2-EE9C-CE46-BBF1-63978A2B6B1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3320284">
                  <a:off x="2735" y="1791"/>
                  <a:ext cx="57" cy="9"/>
                </a:xfrm>
                <a:custGeom>
                  <a:avLst/>
                  <a:gdLst>
                    <a:gd name="T0" fmla="*/ 1 w 85"/>
                    <a:gd name="T1" fmla="*/ 1 h 16"/>
                    <a:gd name="T2" fmla="*/ 0 w 85"/>
                    <a:gd name="T3" fmla="*/ 0 h 16"/>
                    <a:gd name="T4" fmla="*/ 0 60000 65536"/>
                    <a:gd name="T5" fmla="*/ 0 60000 65536"/>
                    <a:gd name="T6" fmla="*/ 0 w 85"/>
                    <a:gd name="T7" fmla="*/ 0 h 16"/>
                    <a:gd name="T8" fmla="*/ 85 w 85"/>
                    <a:gd name="T9" fmla="*/ 16 h 1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85" h="16">
                      <a:moveTo>
                        <a:pt x="85" y="16"/>
                      </a:moveTo>
                      <a:cubicBezTo>
                        <a:pt x="59" y="13"/>
                        <a:pt x="24" y="0"/>
                        <a:pt x="0" y="0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sr-Latn-RS"/>
                </a:p>
              </p:txBody>
            </p:sp>
          </p:grpSp>
          <p:sp>
            <p:nvSpPr>
              <p:cNvPr id="21528" name="Line 101">
                <a:extLst>
                  <a:ext uri="{FF2B5EF4-FFF2-40B4-BE49-F238E27FC236}">
                    <a16:creationId xmlns:a16="http://schemas.microsoft.com/office/drawing/2014/main" id="{D7530348-B5E5-634E-80A6-49D06263B1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9" y="1651"/>
                <a:ext cx="214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sr-Latn-RS"/>
              </a:p>
            </p:txBody>
          </p:sp>
        </p:grpSp>
        <p:sp>
          <p:nvSpPr>
            <p:cNvPr id="21526" name="Text Box 102">
              <a:extLst>
                <a:ext uri="{FF2B5EF4-FFF2-40B4-BE49-F238E27FC236}">
                  <a16:creationId xmlns:a16="http://schemas.microsoft.com/office/drawing/2014/main" id="{910B166F-6B88-E246-B9F3-7FB2AD8C6B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36" y="1248"/>
              <a:ext cx="54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 dirty="0">
                  <a:latin typeface="+mn-lt"/>
                </a:rPr>
                <a:t>Fetus</a:t>
              </a:r>
            </a:p>
          </p:txBody>
        </p:sp>
      </p:grpSp>
      <p:pic>
        <p:nvPicPr>
          <p:cNvPr id="21515" name="Picture 103" descr="oocyte">
            <a:extLst>
              <a:ext uri="{FF2B5EF4-FFF2-40B4-BE49-F238E27FC236}">
                <a16:creationId xmlns:a16="http://schemas.microsoft.com/office/drawing/2014/main" id="{72DB24A8-9B8C-A944-BCC9-5C1C228D4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64941">
            <a:off x="1789114" y="2212975"/>
            <a:ext cx="674687" cy="67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6" name="Picture 104" descr="sperm">
            <a:extLst>
              <a:ext uri="{FF2B5EF4-FFF2-40B4-BE49-F238E27FC236}">
                <a16:creationId xmlns:a16="http://schemas.microsoft.com/office/drawing/2014/main" id="{524908AB-CA8D-E14F-9C49-6E0ADD5BE6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9656">
            <a:off x="1916114" y="3379789"/>
            <a:ext cx="566737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17" name="Group 105">
            <a:extLst>
              <a:ext uri="{FF2B5EF4-FFF2-40B4-BE49-F238E27FC236}">
                <a16:creationId xmlns:a16="http://schemas.microsoft.com/office/drawing/2014/main" id="{B0CE0173-5C96-2148-9BD9-B30396E309EB}"/>
              </a:ext>
            </a:extLst>
          </p:cNvPr>
          <p:cNvGrpSpPr>
            <a:grpSpLocks/>
          </p:cNvGrpSpPr>
          <p:nvPr/>
        </p:nvGrpSpPr>
        <p:grpSpPr bwMode="auto">
          <a:xfrm>
            <a:off x="2530476" y="2455862"/>
            <a:ext cx="1350963" cy="1400174"/>
            <a:chOff x="634" y="1547"/>
            <a:chExt cx="851" cy="882"/>
          </a:xfrm>
        </p:grpSpPr>
        <p:sp>
          <p:nvSpPr>
            <p:cNvPr id="352362" name="Text Box 106">
              <a:extLst>
                <a:ext uri="{FF2B5EF4-FFF2-40B4-BE49-F238E27FC236}">
                  <a16:creationId xmlns:a16="http://schemas.microsoft.com/office/drawing/2014/main" id="{7B0C3AD2-57EE-1444-8AEE-43278CEF81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6" y="2177"/>
              <a:ext cx="649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000" b="1" dirty="0"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Zygote</a:t>
              </a:r>
            </a:p>
          </p:txBody>
        </p:sp>
        <p:sp>
          <p:nvSpPr>
            <p:cNvPr id="21523" name="Line 107">
              <a:extLst>
                <a:ext uri="{FF2B5EF4-FFF2-40B4-BE49-F238E27FC236}">
                  <a16:creationId xmlns:a16="http://schemas.microsoft.com/office/drawing/2014/main" id="{8408679C-F3A6-1E4D-84C7-C218E86E08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4" y="1872"/>
              <a:ext cx="213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sr-Latn-RS"/>
            </a:p>
          </p:txBody>
        </p:sp>
        <p:pic>
          <p:nvPicPr>
            <p:cNvPr id="21524" name="Picture 108" descr="zygote fixed">
              <a:extLst>
                <a:ext uri="{FF2B5EF4-FFF2-40B4-BE49-F238E27FC236}">
                  <a16:creationId xmlns:a16="http://schemas.microsoft.com/office/drawing/2014/main" id="{082306D0-A939-5848-981F-451B8E5B618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9" y="1547"/>
              <a:ext cx="527" cy="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518" name="Group 109">
            <a:extLst>
              <a:ext uri="{FF2B5EF4-FFF2-40B4-BE49-F238E27FC236}">
                <a16:creationId xmlns:a16="http://schemas.microsoft.com/office/drawing/2014/main" id="{D2AC35CC-FCB1-CE42-8DB0-0C4718DF5525}"/>
              </a:ext>
            </a:extLst>
          </p:cNvPr>
          <p:cNvGrpSpPr>
            <a:grpSpLocks/>
          </p:cNvGrpSpPr>
          <p:nvPr/>
        </p:nvGrpSpPr>
        <p:grpSpPr bwMode="auto">
          <a:xfrm>
            <a:off x="4919671" y="1892301"/>
            <a:ext cx="1503365" cy="4029075"/>
            <a:chOff x="2139" y="32"/>
            <a:chExt cx="947" cy="3698"/>
          </a:xfrm>
        </p:grpSpPr>
        <p:sp>
          <p:nvSpPr>
            <p:cNvPr id="21520" name="Line 110">
              <a:extLst>
                <a:ext uri="{FF2B5EF4-FFF2-40B4-BE49-F238E27FC236}">
                  <a16:creationId xmlns:a16="http://schemas.microsoft.com/office/drawing/2014/main" id="{A0296DCD-D45B-4441-847C-9588A215FA2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600" y="32"/>
              <a:ext cx="30" cy="3698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r-Latn-RS"/>
            </a:p>
          </p:txBody>
        </p:sp>
        <p:sp>
          <p:nvSpPr>
            <p:cNvPr id="352367" name="Text Box 111">
              <a:extLst>
                <a:ext uri="{FF2B5EF4-FFF2-40B4-BE49-F238E27FC236}">
                  <a16:creationId xmlns:a16="http://schemas.microsoft.com/office/drawing/2014/main" id="{52ACEB58-9224-594D-ACFF-C526421E86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39" y="2869"/>
              <a:ext cx="947" cy="339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1" hangingPunct="1">
                <a:defRPr/>
              </a:pPr>
              <a:r>
                <a:rPr lang="en-US" b="1" i="1" dirty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Implantation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954639"/>
      </p:ext>
    </p:extLst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{8E5A6EFC-B58E-5E48-9B2A-BE044B16E1B0}tf10001120</Template>
  <TotalTime>1317</TotalTime>
  <Words>1660</Words>
  <Application>Microsoft Macintosh PowerPoint</Application>
  <PresentationFormat>Widescreen</PresentationFormat>
  <Paragraphs>174</Paragraphs>
  <Slides>45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1" baseType="lpstr">
      <vt:lpstr>Arial</vt:lpstr>
      <vt:lpstr>Calibri</vt:lpstr>
      <vt:lpstr>Corbel</vt:lpstr>
      <vt:lpstr>Gill Sans MT</vt:lpstr>
      <vt:lpstr>Google Sans</vt:lpstr>
      <vt:lpstr>Parcel</vt:lpstr>
      <vt:lpstr>Epigenetics. Types of stem cells and their application.</vt:lpstr>
      <vt:lpstr>WHAT IS A STEM CELL? </vt:lpstr>
      <vt:lpstr>These cells have a unique ability: they can divide by symmetric division as well as by asymmetric division.</vt:lpstr>
      <vt:lpstr>Self-renewal </vt:lpstr>
      <vt:lpstr>Potency</vt:lpstr>
      <vt:lpstr>Classification of stem cells based on potency</vt:lpstr>
      <vt:lpstr>Types of stem cells defined by their origin</vt:lpstr>
      <vt:lpstr>PowerPoint Presentation</vt:lpstr>
      <vt:lpstr>PowerPoint Presentation</vt:lpstr>
      <vt:lpstr>Embryonic stem cells (ESc)</vt:lpstr>
      <vt:lpstr>methods for isolating ESCs from:</vt:lpstr>
      <vt:lpstr>ESCs isolation</vt:lpstr>
      <vt:lpstr>blastocyst</vt:lpstr>
      <vt:lpstr>MORPHOLOGical characteristics</vt:lpstr>
      <vt:lpstr>molecular characteristics of escs </vt:lpstr>
      <vt:lpstr>expression of typical pluripotent stem cell markers such as:</vt:lpstr>
      <vt:lpstr>pluripotency</vt:lpstr>
      <vt:lpstr>PowerPoint Presentation</vt:lpstr>
      <vt:lpstr>APPLICATION OF ESCs IN CELL THERAPY AND STUDY of HEREDITARY DISEASES</vt:lpstr>
      <vt:lpstr>Ethical concerns regarding   ESC-based therapy </vt:lpstr>
      <vt:lpstr>Safety issues regarding ESC-based therapy  </vt:lpstr>
      <vt:lpstr>PowerPoint Presentation</vt:lpstr>
      <vt:lpstr>INDUCED PLURIPOTENT STEM CELLS</vt:lpstr>
      <vt:lpstr>derivation of induced pluripotent stem cells </vt:lpstr>
      <vt:lpstr>PowerPoint Presentation</vt:lpstr>
      <vt:lpstr>Human ipsc</vt:lpstr>
      <vt:lpstr>PowerPoint Presentation</vt:lpstr>
      <vt:lpstr>iPSCs CHARACTERISTICS</vt:lpstr>
      <vt:lpstr>PowerPoint Presentation</vt:lpstr>
      <vt:lpstr>DIFFERENCES BETWEEN iPSCs and ESCs</vt:lpstr>
      <vt:lpstr>PowerPoint Presentation</vt:lpstr>
      <vt:lpstr>Challenges of iPSC technology </vt:lpstr>
      <vt:lpstr>PowerPoint Presentation</vt:lpstr>
      <vt:lpstr>Adult stem cells</vt:lpstr>
      <vt:lpstr>Adult stem cells are multipotent</vt:lpstr>
      <vt:lpstr>TYPES OF Adult stem cells</vt:lpstr>
      <vt:lpstr>ADULT STEM CELLS in bone marrow</vt:lpstr>
      <vt:lpstr>Hematopoietic stem cells (HSC)</vt:lpstr>
      <vt:lpstr>Mesenchymal stem cells (MSC)</vt:lpstr>
      <vt:lpstr>MSC characterisation</vt:lpstr>
      <vt:lpstr>PowerPoint Presentation</vt:lpstr>
      <vt:lpstr>cancer stem cells</vt:lpstr>
      <vt:lpstr>cancer stem cells</vt:lpstr>
      <vt:lpstr>PowerPoint Presentation</vt:lpstr>
      <vt:lpstr>Conclusions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Ethical and Safety Issues of Stem Cell-Based Therapy </dc:title>
  <dc:creator>Microsoft Office User</dc:creator>
  <cp:lastModifiedBy>Microsoft Office User</cp:lastModifiedBy>
  <cp:revision>134</cp:revision>
  <dcterms:created xsi:type="dcterms:W3CDTF">2019-05-01T19:02:18Z</dcterms:created>
  <dcterms:modified xsi:type="dcterms:W3CDTF">2024-02-13T09:43:12Z</dcterms:modified>
</cp:coreProperties>
</file>